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27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AC25B-C2CE-4AC1-871B-792ED2356BFE}" type="datetimeFigureOut">
              <a:rPr lang="en-US" smtClean="0"/>
              <a:t>5/22/2014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6D551-0917-4F07-9D38-42A3F1242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222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AC25B-C2CE-4AC1-871B-792ED2356BFE}" type="datetimeFigureOut">
              <a:rPr lang="en-US" smtClean="0"/>
              <a:t>5/22/2014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6D551-0917-4F07-9D38-42A3F1242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143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AC25B-C2CE-4AC1-871B-792ED2356BFE}" type="datetimeFigureOut">
              <a:rPr lang="en-US" smtClean="0"/>
              <a:t>5/22/2014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6D551-0917-4F07-9D38-42A3F1242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441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AC25B-C2CE-4AC1-871B-792ED2356BFE}" type="datetimeFigureOut">
              <a:rPr lang="en-US" smtClean="0"/>
              <a:t>5/22/2014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6D551-0917-4F07-9D38-42A3F1242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797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AC25B-C2CE-4AC1-871B-792ED2356BFE}" type="datetimeFigureOut">
              <a:rPr lang="en-US" smtClean="0"/>
              <a:t>5/22/2014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6D551-0917-4F07-9D38-42A3F1242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816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AC25B-C2CE-4AC1-871B-792ED2356BFE}" type="datetimeFigureOut">
              <a:rPr lang="en-US" smtClean="0"/>
              <a:t>5/22/2014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6D551-0917-4F07-9D38-42A3F1242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443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AC25B-C2CE-4AC1-871B-792ED2356BFE}" type="datetimeFigureOut">
              <a:rPr lang="en-US" smtClean="0"/>
              <a:t>5/22/2014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6D551-0917-4F07-9D38-42A3F1242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727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AC25B-C2CE-4AC1-871B-792ED2356BFE}" type="datetimeFigureOut">
              <a:rPr lang="en-US" smtClean="0"/>
              <a:t>5/22/2014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6D551-0917-4F07-9D38-42A3F1242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666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AC25B-C2CE-4AC1-871B-792ED2356BFE}" type="datetimeFigureOut">
              <a:rPr lang="en-US" smtClean="0"/>
              <a:t>5/22/2014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6D551-0917-4F07-9D38-42A3F1242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159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AC25B-C2CE-4AC1-871B-792ED2356BFE}" type="datetimeFigureOut">
              <a:rPr lang="en-US" smtClean="0"/>
              <a:t>5/22/2014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6D551-0917-4F07-9D38-42A3F1242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023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AC25B-C2CE-4AC1-871B-792ED2356BFE}" type="datetimeFigureOut">
              <a:rPr lang="en-US" smtClean="0"/>
              <a:t>5/22/2014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6D551-0917-4F07-9D38-42A3F1242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462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AC25B-C2CE-4AC1-871B-792ED2356BFE}" type="datetimeFigureOut">
              <a:rPr lang="en-US" smtClean="0"/>
              <a:t>5/22/2014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6D551-0917-4F07-9D38-42A3F1242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606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ogle.com/url?sa=t&amp;rct=j&amp;q=&amp;esrc=s&amp;source=video&amp;cd=1&amp;cad=rja&amp;uact=8&amp;ved=0CDQQtwIwAA&amp;url=http://www.youtube.com/watch?v%3Ddcp5RzyOaLY&amp;ei=Zwp2U8jKK8uLyATfk4HICQ&amp;usg=AFQjCNFVBRFU365inNUxOkQew2M_up8Siw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www.youtube.com/watch?v=DtNAqK_V-lg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://science.howstuffworks.com/zoology/27704-fooled-by-nature-archer-fish-video.htm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youtube.com/watch?v=D2SoGHFM18I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uffingtonpost.com/2013/12/27/dancing-spider_n_4508538.html" TargetMode="External"/><Relationship Id="rId2" Type="http://schemas.openxmlformats.org/officeDocument/2006/relationships/hyperlink" Target="http://www.youtube.com/watch?v=d_yYC5r8xMI&amp;feature=youtu.b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google.com/url?sa=t&amp;rct=j&amp;q=&amp;esrc=s&amp;source=video&amp;cd=1&amp;cad=rja&amp;ved=0CDgQtwIwAA&amp;url=http://www.youtube.com/watch?v=7dx2CUMtZ-0&amp;ei=1VChUvjyGpDg2wW4h4CIBA&amp;usg=AFQjCNHIxzxK4D2kf3viOkZWxFq2GBHTgg&amp;bvm=bv.57155469,d.b2I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www.youtube.com/watch?v=ODEUK5sB5vE#action=share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://vimeo.com/28280553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www.youtube.com/watch?v=VjE0Kdfos4Y#action=share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://www.youtube.com/watch?v=XuKjBIBBAL8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bsnews.com/news/de-extinction-is-jurassic-park-a-real-possibility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video.nationalgeographic.com/video/animals/bugs-animals/bees-and-wasps/bees_vs_hornet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www.youtube.com/watch?v=pYMSHCuLbzU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www.youtube.com/watch?v=ICDdTBgqYt0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www.youtube.com/watch?v=H8oQBYw6xxc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www.youtube.com/watch?v=qN2XMyxAs5o&amp;t=1m46s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://www.youtube.com/watch?v=uixxJtJPVXk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youtube.com/watch?v=k4ytfhnuuOo&amp;list=PLABD54C18D06A4627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youtube.com/watch?v=EsCSwVx3GvA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VaITA7eBZE" TargetMode="External"/><Relationship Id="rId2" Type="http://schemas.openxmlformats.org/officeDocument/2006/relationships/hyperlink" Target="https://www.youtube.com/watch?v=XpOyjn7fqE0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s://www.youtube.com/watch?v=BGPGknpq3e0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www.youtube.com/watch?v=UiJgsPUYahs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www.youtube.com/watch?v=eSMQcy5ReQQ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  <a:solidFill>
            <a:srgbClr val="FF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latin typeface="Jokerman" pitchFamily="82" charset="0"/>
              </a:rPr>
              <a:t>FREAKY FRIDAY</a:t>
            </a:r>
            <a:endParaRPr lang="en-US" dirty="0">
              <a:latin typeface="Jokerman" pitchFamily="82" charset="0"/>
            </a:endParaRP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62484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b="1" u="sng" dirty="0" smtClean="0">
                <a:latin typeface="Gill Sans MT" pitchFamily="34" charset="0"/>
                <a:hlinkClick r:id="rId2"/>
              </a:rPr>
              <a:t>Humans</a:t>
            </a:r>
            <a:r>
              <a:rPr lang="en-US" sz="2400" b="1" dirty="0" smtClean="0">
                <a:latin typeface="Gill Sans MT" pitchFamily="34" charset="0"/>
              </a:rPr>
              <a:t> </a:t>
            </a:r>
            <a:r>
              <a:rPr lang="en-US" sz="2400" i="1" dirty="0" smtClean="0">
                <a:latin typeface="Gill Sans MT" pitchFamily="34" charset="0"/>
              </a:rPr>
              <a:t>(Homo sapiens)</a:t>
            </a:r>
            <a:endParaRPr lang="en-US" sz="2400" i="1" u="sng" dirty="0" smtClean="0">
              <a:latin typeface="Gill Sans MT" pitchFamily="34" charset="0"/>
            </a:endParaRPr>
          </a:p>
          <a:p>
            <a:pPr>
              <a:buFontTx/>
              <a:buChar char="-"/>
            </a:pPr>
            <a:r>
              <a:rPr lang="en-US" sz="2600" dirty="0" smtClean="0">
                <a:latin typeface="Gill Sans MT" pitchFamily="34" charset="0"/>
              </a:rPr>
              <a:t>Throughout time, humans have evolved to become one of the most successful organisms on Earth, but they also </a:t>
            </a:r>
            <a:r>
              <a:rPr lang="en-US" sz="2600" b="1" dirty="0" smtClean="0">
                <a:latin typeface="Gill Sans MT" pitchFamily="34" charset="0"/>
              </a:rPr>
              <a:t>have weird</a:t>
            </a:r>
            <a:r>
              <a:rPr lang="en-US" sz="2600" dirty="0" smtClean="0">
                <a:latin typeface="Gill Sans MT" pitchFamily="34" charset="0"/>
              </a:rPr>
              <a:t> and sometimes </a:t>
            </a:r>
            <a:r>
              <a:rPr lang="en-US" sz="2600" b="1" dirty="0" smtClean="0">
                <a:latin typeface="Gill Sans MT" pitchFamily="34" charset="0"/>
              </a:rPr>
              <a:t>unwanted traits leftover from evolution </a:t>
            </a:r>
            <a:r>
              <a:rPr lang="en-US" sz="2600" dirty="0" smtClean="0">
                <a:latin typeface="Gill Sans MT" pitchFamily="34" charset="0"/>
              </a:rPr>
              <a:t>as well:</a:t>
            </a:r>
          </a:p>
          <a:p>
            <a:pPr>
              <a:buFontTx/>
              <a:buChar char="-"/>
            </a:pPr>
            <a:r>
              <a:rPr lang="en-US" sz="2600" dirty="0" smtClean="0">
                <a:latin typeface="Gill Sans MT" pitchFamily="34" charset="0"/>
              </a:rPr>
              <a:t>We </a:t>
            </a:r>
            <a:r>
              <a:rPr lang="en-US" sz="2600" b="1" dirty="0" smtClean="0">
                <a:latin typeface="Gill Sans MT" pitchFamily="34" charset="0"/>
              </a:rPr>
              <a:t>lost the ability to make our own Vitamin C </a:t>
            </a:r>
            <a:r>
              <a:rPr lang="en-US" sz="2600" dirty="0" smtClean="0">
                <a:latin typeface="Gill Sans MT" pitchFamily="34" charset="0"/>
              </a:rPr>
              <a:t>(while other organisms except birds and apes can), which means </a:t>
            </a:r>
            <a:r>
              <a:rPr lang="en-US" sz="2600" b="1" dirty="0" smtClean="0">
                <a:latin typeface="Gill Sans MT" pitchFamily="34" charset="0"/>
              </a:rPr>
              <a:t>when we don’t eat enough fruit</a:t>
            </a:r>
            <a:r>
              <a:rPr lang="en-US" sz="2600" dirty="0" smtClean="0">
                <a:latin typeface="Gill Sans MT" pitchFamily="34" charset="0"/>
              </a:rPr>
              <a:t>, we </a:t>
            </a:r>
            <a:r>
              <a:rPr lang="en-US" sz="2600" b="1" dirty="0" smtClean="0">
                <a:latin typeface="Gill Sans MT" pitchFamily="34" charset="0"/>
              </a:rPr>
              <a:t>have weakened immune systems</a:t>
            </a:r>
            <a:r>
              <a:rPr lang="en-US" sz="2600" dirty="0" smtClean="0">
                <a:latin typeface="Gill Sans MT" pitchFamily="34" charset="0"/>
              </a:rPr>
              <a:t>.</a:t>
            </a:r>
          </a:p>
          <a:p>
            <a:pPr>
              <a:buFontTx/>
              <a:buChar char="-"/>
            </a:pPr>
            <a:r>
              <a:rPr lang="en-US" sz="2600" dirty="0" smtClean="0">
                <a:latin typeface="Gill Sans MT" pitchFamily="34" charset="0"/>
              </a:rPr>
              <a:t>Our </a:t>
            </a:r>
            <a:r>
              <a:rPr lang="en-US" sz="2600" b="1" dirty="0" smtClean="0">
                <a:latin typeface="Gill Sans MT" pitchFamily="34" charset="0"/>
              </a:rPr>
              <a:t>urinary tract is very close to a very unhygienic place</a:t>
            </a:r>
            <a:r>
              <a:rPr lang="en-US" sz="2600" dirty="0" smtClean="0">
                <a:latin typeface="Gill Sans MT" pitchFamily="34" charset="0"/>
              </a:rPr>
              <a:t>…</a:t>
            </a:r>
          </a:p>
          <a:p>
            <a:pPr>
              <a:buFontTx/>
              <a:buChar char="-"/>
            </a:pPr>
            <a:r>
              <a:rPr lang="en-US" sz="2600" dirty="0" smtClean="0">
                <a:latin typeface="Gill Sans MT" pitchFamily="34" charset="0"/>
              </a:rPr>
              <a:t>The </a:t>
            </a:r>
            <a:r>
              <a:rPr lang="en-US" sz="2600" b="1" dirty="0" smtClean="0">
                <a:latin typeface="Gill Sans MT" pitchFamily="34" charset="0"/>
              </a:rPr>
              <a:t>ability to stand upright </a:t>
            </a:r>
            <a:r>
              <a:rPr lang="en-US" sz="2600" dirty="0" smtClean="0">
                <a:latin typeface="Gill Sans MT" pitchFamily="34" charset="0"/>
              </a:rPr>
              <a:t>led to woman having more </a:t>
            </a:r>
            <a:r>
              <a:rPr lang="en-US" sz="2600" b="1" dirty="0" smtClean="0">
                <a:latin typeface="Gill Sans MT" pitchFamily="34" charset="0"/>
              </a:rPr>
              <a:t>complications during birth</a:t>
            </a:r>
            <a:r>
              <a:rPr lang="en-US" sz="2600" dirty="0" smtClean="0">
                <a:latin typeface="Gill Sans MT" pitchFamily="34" charset="0"/>
              </a:rPr>
              <a:t>, </a:t>
            </a:r>
            <a:r>
              <a:rPr lang="en-US" sz="2600" b="1" dirty="0" smtClean="0">
                <a:latin typeface="Gill Sans MT" pitchFamily="34" charset="0"/>
              </a:rPr>
              <a:t>spinal complications</a:t>
            </a:r>
            <a:r>
              <a:rPr lang="en-US" sz="2600" dirty="0" smtClean="0">
                <a:latin typeface="Gill Sans MT" pitchFamily="34" charset="0"/>
              </a:rPr>
              <a:t>, and </a:t>
            </a:r>
            <a:r>
              <a:rPr lang="en-US" sz="2600" b="1" dirty="0" smtClean="0">
                <a:latin typeface="Gill Sans MT" pitchFamily="34" charset="0"/>
              </a:rPr>
              <a:t>foot pain </a:t>
            </a:r>
            <a:r>
              <a:rPr lang="en-US" sz="2600" dirty="0" smtClean="0">
                <a:latin typeface="Gill Sans MT" pitchFamily="34" charset="0"/>
              </a:rPr>
              <a:t>(too much weight!)</a:t>
            </a:r>
          </a:p>
          <a:p>
            <a:pPr>
              <a:buFontTx/>
              <a:buChar char="-"/>
            </a:pPr>
            <a:r>
              <a:rPr lang="en-US" sz="2600" dirty="0" smtClean="0">
                <a:latin typeface="Gill Sans MT" pitchFamily="34" charset="0"/>
              </a:rPr>
              <a:t>As humans are </a:t>
            </a:r>
            <a:r>
              <a:rPr lang="en-US" sz="2600" b="1" dirty="0" smtClean="0">
                <a:latin typeface="Gill Sans MT" pitchFamily="34" charset="0"/>
              </a:rPr>
              <a:t>social creatures</a:t>
            </a:r>
            <a:r>
              <a:rPr lang="en-US" sz="2600" dirty="0" smtClean="0">
                <a:latin typeface="Gill Sans MT" pitchFamily="34" charset="0"/>
              </a:rPr>
              <a:t>, it also makes them </a:t>
            </a:r>
            <a:r>
              <a:rPr lang="en-US" sz="2600" b="1" dirty="0" smtClean="0">
                <a:latin typeface="Gill Sans MT" pitchFamily="34" charset="0"/>
              </a:rPr>
              <a:t>very suspicious of people “outside” their own group</a:t>
            </a:r>
            <a:r>
              <a:rPr lang="en-US" sz="2600" dirty="0" smtClean="0">
                <a:latin typeface="Gill Sans MT" pitchFamily="34" charset="0"/>
              </a:rPr>
              <a:t>.</a:t>
            </a:r>
          </a:p>
          <a:p>
            <a:pPr>
              <a:buFontTx/>
              <a:buChar char="-"/>
            </a:pPr>
            <a:r>
              <a:rPr lang="en-US" sz="2600" dirty="0" smtClean="0">
                <a:latin typeface="Gill Sans MT" pitchFamily="34" charset="0"/>
              </a:rPr>
              <a:t>The </a:t>
            </a:r>
            <a:r>
              <a:rPr lang="en-US" sz="2600" b="1" dirty="0" smtClean="0">
                <a:latin typeface="Gill Sans MT" pitchFamily="34" charset="0"/>
              </a:rPr>
              <a:t>human eye is built backwards </a:t>
            </a:r>
            <a:r>
              <a:rPr lang="en-US" sz="2600" dirty="0" smtClean="0">
                <a:latin typeface="Gill Sans MT" pitchFamily="34" charset="0"/>
              </a:rPr>
              <a:t>so that light must travel through lots of “stuff” before it hits out light receptors, which means </a:t>
            </a:r>
            <a:r>
              <a:rPr lang="en-US" sz="2600" b="1" dirty="0" smtClean="0">
                <a:latin typeface="Gill Sans MT" pitchFamily="34" charset="0"/>
              </a:rPr>
              <a:t>we don’t have as good of vision</a:t>
            </a:r>
            <a:r>
              <a:rPr lang="en-US" sz="2600" dirty="0" smtClean="0">
                <a:latin typeface="Gill Sans MT" pitchFamily="34" charset="0"/>
              </a:rPr>
              <a:t> as other organisms and </a:t>
            </a:r>
            <a:r>
              <a:rPr lang="en-US" sz="2600" b="1" dirty="0" smtClean="0">
                <a:latin typeface="Gill Sans MT" pitchFamily="34" charset="0"/>
              </a:rPr>
              <a:t>have blind spots</a:t>
            </a:r>
            <a:r>
              <a:rPr lang="en-US" sz="2600" dirty="0" smtClean="0">
                <a:latin typeface="Gill Sans MT" pitchFamily="34" charset="0"/>
              </a:rPr>
              <a:t>.</a:t>
            </a:r>
          </a:p>
          <a:p>
            <a:pPr lvl="5">
              <a:buFontTx/>
              <a:buChar char="-"/>
            </a:pPr>
            <a:r>
              <a:rPr lang="en-US" sz="2600" i="1" dirty="0" smtClean="0">
                <a:solidFill>
                  <a:srgbClr val="FF0000"/>
                </a:solidFill>
                <a:latin typeface="Gill Sans MT" pitchFamily="34" charset="0"/>
              </a:rPr>
              <a:t>Since humans have these flaws, why hasn’t evolution just gotten “rid of them”?</a:t>
            </a:r>
          </a:p>
        </p:txBody>
      </p:sp>
    </p:spTree>
    <p:extLst>
      <p:ext uri="{BB962C8B-B14F-4D97-AF65-F5344CB8AC3E}">
        <p14:creationId xmlns:p14="http://schemas.microsoft.com/office/powerpoint/2010/main" val="4576969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  <a:solidFill>
            <a:srgbClr val="FF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latin typeface="Jokerman" pitchFamily="82" charset="0"/>
              </a:rPr>
              <a:t>FREAKY FRIDAY</a:t>
            </a:r>
            <a:endParaRPr lang="en-US" dirty="0">
              <a:latin typeface="Jokerman" pitchFamily="82" charset="0"/>
            </a:endParaRP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6172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u="sng" dirty="0" smtClean="0">
                <a:latin typeface="Gill Sans MT" pitchFamily="34" charset="0"/>
                <a:hlinkClick r:id="rId2"/>
              </a:rPr>
              <a:t>Mantis Shrimp</a:t>
            </a:r>
            <a:r>
              <a:rPr lang="en-US" sz="2400" b="1" dirty="0" smtClean="0">
                <a:latin typeface="Gill Sans MT" pitchFamily="34" charset="0"/>
              </a:rPr>
              <a:t> </a:t>
            </a:r>
            <a:r>
              <a:rPr lang="en-US" sz="2400" i="1" dirty="0">
                <a:latin typeface="Gill Sans MT" pitchFamily="34" charset="0"/>
              </a:rPr>
              <a:t>(</a:t>
            </a:r>
            <a:r>
              <a:rPr lang="en-US" sz="2400" i="1" dirty="0" err="1">
                <a:latin typeface="Gill Sans MT" pitchFamily="34" charset="0"/>
              </a:rPr>
              <a:t>Stomatopoda</a:t>
            </a:r>
            <a:r>
              <a:rPr lang="en-US" sz="2400" i="1" dirty="0">
                <a:latin typeface="Gill Sans MT" pitchFamily="34" charset="0"/>
              </a:rPr>
              <a:t>)</a:t>
            </a:r>
            <a:endParaRPr lang="en-US" sz="2400" b="1" u="sng" dirty="0" smtClean="0">
              <a:latin typeface="Gill Sans MT" pitchFamily="34" charset="0"/>
            </a:endParaRPr>
          </a:p>
          <a:p>
            <a:pPr>
              <a:buFontTx/>
              <a:buChar char="-"/>
            </a:pPr>
            <a:r>
              <a:rPr lang="en-US" sz="2400" b="1" dirty="0" smtClean="0">
                <a:latin typeface="Gill Sans MT" pitchFamily="34" charset="0"/>
              </a:rPr>
              <a:t>Have the most complex eyes in the </a:t>
            </a:r>
            <a:br>
              <a:rPr lang="en-US" sz="2400" b="1" dirty="0" smtClean="0">
                <a:latin typeface="Gill Sans MT" pitchFamily="34" charset="0"/>
              </a:rPr>
            </a:br>
            <a:r>
              <a:rPr lang="en-US" sz="2400" b="1" dirty="0" smtClean="0">
                <a:latin typeface="Gill Sans MT" pitchFamily="34" charset="0"/>
              </a:rPr>
              <a:t>animal kingdom, </a:t>
            </a:r>
            <a:r>
              <a:rPr lang="en-US" sz="2400" dirty="0" smtClean="0">
                <a:latin typeface="Gill Sans MT" pitchFamily="34" charset="0"/>
              </a:rPr>
              <a:t>with the</a:t>
            </a:r>
            <a:r>
              <a:rPr lang="en-US" sz="2400" b="1" dirty="0" smtClean="0">
                <a:latin typeface="Gill Sans MT" pitchFamily="34" charset="0"/>
              </a:rPr>
              <a:t> ability </a:t>
            </a:r>
            <a:br>
              <a:rPr lang="en-US" sz="2400" b="1" dirty="0" smtClean="0">
                <a:latin typeface="Gill Sans MT" pitchFamily="34" charset="0"/>
              </a:rPr>
            </a:br>
            <a:r>
              <a:rPr lang="en-US" sz="2400" b="1" dirty="0" smtClean="0">
                <a:latin typeface="Gill Sans MT" pitchFamily="34" charset="0"/>
              </a:rPr>
              <a:t>to see in color WAY better </a:t>
            </a:r>
            <a:br>
              <a:rPr lang="en-US" sz="2400" b="1" dirty="0" smtClean="0">
                <a:latin typeface="Gill Sans MT" pitchFamily="34" charset="0"/>
              </a:rPr>
            </a:br>
            <a:r>
              <a:rPr lang="en-US" sz="2400" b="1" dirty="0" smtClean="0">
                <a:latin typeface="Gill Sans MT" pitchFamily="34" charset="0"/>
              </a:rPr>
              <a:t>than humans.</a:t>
            </a:r>
          </a:p>
          <a:p>
            <a:pPr>
              <a:buFontTx/>
              <a:buChar char="-"/>
            </a:pPr>
            <a:r>
              <a:rPr lang="en-US" sz="2400" dirty="0" smtClean="0">
                <a:latin typeface="Gill Sans MT" pitchFamily="34" charset="0"/>
              </a:rPr>
              <a:t>Humans have 3 color receptors (red, blue, green), Birds have 4 (+ UV) and </a:t>
            </a:r>
            <a:r>
              <a:rPr lang="en-US" sz="2400" b="1" dirty="0" smtClean="0">
                <a:latin typeface="Gill Sans MT" pitchFamily="34" charset="0"/>
              </a:rPr>
              <a:t>Mantis Shrimp have 16 (!) </a:t>
            </a:r>
            <a:r>
              <a:rPr lang="en-US" sz="2400" b="1" dirty="0">
                <a:latin typeface="Gill Sans MT" pitchFamily="34" charset="0"/>
              </a:rPr>
              <a:t>photoreceptors and can see UV, </a:t>
            </a:r>
            <a:r>
              <a:rPr lang="en-US" sz="2400" b="1" dirty="0" smtClean="0">
                <a:latin typeface="Gill Sans MT" pitchFamily="34" charset="0"/>
              </a:rPr>
              <a:t>visible, </a:t>
            </a:r>
            <a:r>
              <a:rPr lang="en-US" sz="2400" b="1" dirty="0">
                <a:latin typeface="Gill Sans MT" pitchFamily="34" charset="0"/>
              </a:rPr>
              <a:t>and </a:t>
            </a:r>
            <a:r>
              <a:rPr lang="en-US" sz="2400" b="1" dirty="0" smtClean="0">
                <a:latin typeface="Gill Sans MT" pitchFamily="34" charset="0"/>
              </a:rPr>
              <a:t>polarized light.</a:t>
            </a:r>
          </a:p>
          <a:p>
            <a:pPr>
              <a:buFontTx/>
              <a:buChar char="-"/>
            </a:pPr>
            <a:r>
              <a:rPr lang="en-US" sz="2400" dirty="0" smtClean="0">
                <a:latin typeface="Gill Sans MT" pitchFamily="34" charset="0"/>
              </a:rPr>
              <a:t>They also have the ability to </a:t>
            </a:r>
            <a:r>
              <a:rPr lang="en-US" sz="2400" b="1" dirty="0" smtClean="0">
                <a:latin typeface="Gill Sans MT" pitchFamily="34" charset="0"/>
              </a:rPr>
              <a:t>perceive depth perception with only ONE eye, using their 3 pupils per eye.</a:t>
            </a:r>
          </a:p>
          <a:p>
            <a:pPr>
              <a:buFontTx/>
              <a:buChar char="-"/>
            </a:pPr>
            <a:r>
              <a:rPr lang="en-US" sz="2400" dirty="0" smtClean="0">
                <a:latin typeface="Gill Sans MT" pitchFamily="34" charset="0"/>
              </a:rPr>
              <a:t>They also </a:t>
            </a:r>
            <a:r>
              <a:rPr lang="en-US" sz="2400" b="1" dirty="0" smtClean="0">
                <a:latin typeface="Gill Sans MT" pitchFamily="34" charset="0"/>
              </a:rPr>
              <a:t>posses clubbed claws capable of </a:t>
            </a:r>
            <a:r>
              <a:rPr lang="en-US" sz="2400" dirty="0" smtClean="0">
                <a:latin typeface="Gill Sans MT" pitchFamily="34" charset="0"/>
              </a:rPr>
              <a:t>striking or “</a:t>
            </a:r>
            <a:r>
              <a:rPr lang="en-US" sz="2400" b="1" dirty="0" smtClean="0">
                <a:latin typeface="Gill Sans MT" pitchFamily="34" charset="0"/>
              </a:rPr>
              <a:t>punching</a:t>
            </a:r>
            <a:r>
              <a:rPr lang="en-US" sz="2400" dirty="0" smtClean="0">
                <a:latin typeface="Gill Sans MT" pitchFamily="34" charset="0"/>
              </a:rPr>
              <a:t>” prey at over 23 </a:t>
            </a:r>
            <a:r>
              <a:rPr lang="en-US" sz="2400" dirty="0" err="1" smtClean="0">
                <a:latin typeface="Gill Sans MT" pitchFamily="34" charset="0"/>
              </a:rPr>
              <a:t>ft</a:t>
            </a:r>
            <a:r>
              <a:rPr lang="en-US" sz="2400" dirty="0" smtClean="0">
                <a:latin typeface="Gill Sans MT" pitchFamily="34" charset="0"/>
              </a:rPr>
              <a:t>/s (as fast as a .22 caliber bullet) and with the acceleration of 102,000 m/s</a:t>
            </a:r>
            <a:r>
              <a:rPr lang="en-US" sz="2400" baseline="30000" dirty="0" smtClean="0">
                <a:latin typeface="Gill Sans MT" pitchFamily="34" charset="0"/>
              </a:rPr>
              <a:t>2 </a:t>
            </a:r>
            <a:r>
              <a:rPr lang="en-US" sz="2400" dirty="0" smtClean="0">
                <a:latin typeface="Gill Sans MT" pitchFamily="34" charset="0"/>
              </a:rPr>
              <a:t>(10,400 g’s).</a:t>
            </a:r>
          </a:p>
          <a:p>
            <a:pPr>
              <a:buFontTx/>
              <a:buChar char="-"/>
            </a:pPr>
            <a:r>
              <a:rPr lang="en-US" sz="2400" b="1" i="1" dirty="0" smtClean="0">
                <a:solidFill>
                  <a:srgbClr val="00B050"/>
                </a:solidFill>
                <a:latin typeface="Gill Sans MT" pitchFamily="34" charset="0"/>
              </a:rPr>
              <a:t>Why might Mantis Shrimp need the ability to see in 16 different ways (13 more than humans)?</a:t>
            </a:r>
            <a:endParaRPr lang="en-US" sz="2400" b="1" i="1" dirty="0" smtClean="0">
              <a:ln>
                <a:solidFill>
                  <a:schemeClr val="bg1"/>
                </a:solidFill>
              </a:ln>
              <a:solidFill>
                <a:srgbClr val="00B050"/>
              </a:solidFill>
              <a:latin typeface="Gill Sans MT" pitchFamily="34" charset="0"/>
            </a:endParaRPr>
          </a:p>
        </p:txBody>
      </p:sp>
      <p:pic>
        <p:nvPicPr>
          <p:cNvPr id="3" name="Picture 2" descr="http://images.gizmag.com/hero/mantis_shrimp_body_armor-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b="16283"/>
          <a:stretch/>
        </p:blipFill>
        <p:spPr bwMode="auto">
          <a:xfrm>
            <a:off x="4953000" y="685801"/>
            <a:ext cx="4191000" cy="2057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689692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  <a:solidFill>
            <a:srgbClr val="FF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latin typeface="Jokerman" pitchFamily="82" charset="0"/>
              </a:rPr>
              <a:t>FREAKY FRIDAY</a:t>
            </a:r>
            <a:endParaRPr lang="en-US" dirty="0">
              <a:latin typeface="Jokerman" pitchFamily="82" charset="0"/>
            </a:endParaRP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7010400" cy="61722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b="1" u="sng" dirty="0" smtClean="0">
                <a:latin typeface="Gill Sans MT" pitchFamily="34" charset="0"/>
                <a:hlinkClick r:id="rId2"/>
              </a:rPr>
              <a:t>Archer Fish</a:t>
            </a:r>
            <a:r>
              <a:rPr lang="en-US" sz="2400" b="1" dirty="0" smtClean="0">
                <a:latin typeface="Gill Sans MT" pitchFamily="34" charset="0"/>
              </a:rPr>
              <a:t> </a:t>
            </a:r>
            <a:r>
              <a:rPr lang="en-US" sz="2400" i="1" dirty="0">
                <a:latin typeface="Gill Sans MT" pitchFamily="34" charset="0"/>
              </a:rPr>
              <a:t>(</a:t>
            </a:r>
            <a:r>
              <a:rPr lang="en-US" sz="2400" i="1" dirty="0" err="1">
                <a:latin typeface="Gill Sans MT" pitchFamily="34" charset="0"/>
              </a:rPr>
              <a:t>Toxotes</a:t>
            </a:r>
            <a:r>
              <a:rPr lang="en-US" sz="2400" i="1" dirty="0">
                <a:latin typeface="Gill Sans MT" pitchFamily="34" charset="0"/>
              </a:rPr>
              <a:t>)</a:t>
            </a:r>
            <a:endParaRPr lang="en-US" sz="2400" b="1" u="sng" dirty="0" smtClean="0">
              <a:latin typeface="Gill Sans MT" pitchFamily="34" charset="0"/>
            </a:endParaRPr>
          </a:p>
          <a:p>
            <a:pPr>
              <a:buFontTx/>
              <a:buChar char="-"/>
            </a:pPr>
            <a:r>
              <a:rPr lang="en-US" sz="2400" dirty="0" smtClean="0">
                <a:latin typeface="Gill Sans MT" pitchFamily="34" charset="0"/>
              </a:rPr>
              <a:t>This family and genus consists of 7 species of fish all who </a:t>
            </a:r>
            <a:r>
              <a:rPr lang="en-US" sz="2400" b="1" dirty="0" smtClean="0">
                <a:latin typeface="Gill Sans MT" pitchFamily="34" charset="0"/>
              </a:rPr>
              <a:t>hunt by shooting water from their specialized mouths.</a:t>
            </a:r>
          </a:p>
          <a:p>
            <a:pPr>
              <a:buFontTx/>
              <a:buChar char="-"/>
            </a:pPr>
            <a:r>
              <a:rPr lang="en-US" sz="2400" dirty="0" smtClean="0">
                <a:latin typeface="Gill Sans MT" pitchFamily="34" charset="0"/>
              </a:rPr>
              <a:t>Typically </a:t>
            </a:r>
            <a:r>
              <a:rPr lang="en-US" sz="2400" b="1" dirty="0" smtClean="0">
                <a:latin typeface="Gill Sans MT" pitchFamily="34" charset="0"/>
              </a:rPr>
              <a:t>hunt insects smaller than 3 cm </a:t>
            </a:r>
            <a:r>
              <a:rPr lang="en-US" sz="2400" dirty="0" smtClean="0">
                <a:latin typeface="Gill Sans MT" pitchFamily="34" charset="0"/>
              </a:rPr>
              <a:t>and are </a:t>
            </a:r>
            <a:r>
              <a:rPr lang="en-US" sz="2400" b="1" dirty="0" smtClean="0">
                <a:latin typeface="Gill Sans MT" pitchFamily="34" charset="0"/>
              </a:rPr>
              <a:t>deadly accurate,</a:t>
            </a:r>
            <a:r>
              <a:rPr lang="en-US" sz="2400" dirty="0" smtClean="0">
                <a:latin typeface="Gill Sans MT" pitchFamily="34" charset="0"/>
              </a:rPr>
              <a:t> almost always </a:t>
            </a:r>
            <a:r>
              <a:rPr lang="en-US" sz="2400" b="1" dirty="0" smtClean="0">
                <a:latin typeface="Gill Sans MT" pitchFamily="34" charset="0"/>
              </a:rPr>
              <a:t>hitting on the first shot.</a:t>
            </a:r>
          </a:p>
          <a:p>
            <a:pPr>
              <a:buFontTx/>
              <a:buChar char="-"/>
            </a:pPr>
            <a:r>
              <a:rPr lang="en-US" sz="2400" dirty="0" smtClean="0">
                <a:latin typeface="Gill Sans MT" pitchFamily="34" charset="0"/>
              </a:rPr>
              <a:t>They have a </a:t>
            </a:r>
            <a:r>
              <a:rPr lang="en-US" sz="2400" b="1" dirty="0" smtClean="0">
                <a:latin typeface="Gill Sans MT" pitchFamily="34" charset="0"/>
              </a:rPr>
              <a:t>groove on the base of their mouth </a:t>
            </a:r>
            <a:r>
              <a:rPr lang="en-US" sz="2400" dirty="0" smtClean="0">
                <a:latin typeface="Gill Sans MT" pitchFamily="34" charset="0"/>
              </a:rPr>
              <a:t>which they </a:t>
            </a:r>
            <a:r>
              <a:rPr lang="en-US" sz="2400" b="1" dirty="0" smtClean="0">
                <a:latin typeface="Gill Sans MT" pitchFamily="34" charset="0"/>
              </a:rPr>
              <a:t>place on the surface of the water </a:t>
            </a:r>
            <a:r>
              <a:rPr lang="en-US" sz="2400" dirty="0" smtClean="0">
                <a:latin typeface="Gill Sans MT" pitchFamily="34" charset="0"/>
              </a:rPr>
              <a:t>and </a:t>
            </a:r>
            <a:r>
              <a:rPr lang="en-US" sz="2400" b="1" dirty="0" smtClean="0">
                <a:latin typeface="Gill Sans MT" pitchFamily="34" charset="0"/>
              </a:rPr>
              <a:t>push their tongue on the groove to create a water stream.</a:t>
            </a:r>
          </a:p>
          <a:p>
            <a:pPr>
              <a:buFontTx/>
              <a:buChar char="-"/>
            </a:pPr>
            <a:r>
              <a:rPr lang="en-US" sz="2400" dirty="0" smtClean="0">
                <a:latin typeface="Gill Sans MT" pitchFamily="34" charset="0"/>
              </a:rPr>
              <a:t>They have the remarkable </a:t>
            </a:r>
            <a:r>
              <a:rPr lang="en-US" sz="2400" b="1" dirty="0" smtClean="0">
                <a:latin typeface="Gill Sans MT" pitchFamily="34" charset="0"/>
              </a:rPr>
              <a:t>ability </a:t>
            </a:r>
            <a:r>
              <a:rPr lang="en-US" sz="2400" b="1" dirty="0">
                <a:latin typeface="Gill Sans MT" pitchFamily="34" charset="0"/>
              </a:rPr>
              <a:t>to compensate for the refraction of light </a:t>
            </a:r>
            <a:r>
              <a:rPr lang="en-US" sz="2400" dirty="0">
                <a:latin typeface="Gill Sans MT" pitchFamily="34" charset="0"/>
              </a:rPr>
              <a:t>as it </a:t>
            </a:r>
            <a:r>
              <a:rPr lang="en-US" sz="2400" dirty="0" smtClean="0">
                <a:latin typeface="Gill Sans MT" pitchFamily="34" charset="0"/>
              </a:rPr>
              <a:t>passes through </a:t>
            </a:r>
            <a:r>
              <a:rPr lang="en-US" sz="2400" dirty="0">
                <a:latin typeface="Gill Sans MT" pitchFamily="34" charset="0"/>
              </a:rPr>
              <a:t>the water</a:t>
            </a:r>
            <a:r>
              <a:rPr lang="en-US" sz="2400" b="1" dirty="0">
                <a:latin typeface="Gill Sans MT" pitchFamily="34" charset="0"/>
              </a:rPr>
              <a:t> </a:t>
            </a:r>
            <a:r>
              <a:rPr lang="en-US" sz="2400" dirty="0">
                <a:latin typeface="Gill Sans MT" pitchFamily="34" charset="0"/>
              </a:rPr>
              <a:t>when</a:t>
            </a:r>
            <a:r>
              <a:rPr lang="en-US" sz="2400" b="1" dirty="0">
                <a:latin typeface="Gill Sans MT" pitchFamily="34" charset="0"/>
              </a:rPr>
              <a:t> aiming </a:t>
            </a:r>
            <a:r>
              <a:rPr lang="en-US" sz="2400" b="1" dirty="0" smtClean="0">
                <a:latin typeface="Gill Sans MT" pitchFamily="34" charset="0"/>
              </a:rPr>
              <a:t>by rotating their eye</a:t>
            </a:r>
            <a:r>
              <a:rPr lang="en-US" sz="2400" dirty="0" smtClean="0">
                <a:latin typeface="Gill Sans MT" pitchFamily="34" charset="0"/>
              </a:rPr>
              <a:t>. </a:t>
            </a:r>
          </a:p>
          <a:p>
            <a:pPr>
              <a:buFontTx/>
              <a:buChar char="-"/>
            </a:pPr>
            <a:r>
              <a:rPr lang="en-US" sz="2400" dirty="0" smtClean="0">
                <a:latin typeface="Gill Sans MT" pitchFamily="34" charset="0"/>
              </a:rPr>
              <a:t>They </a:t>
            </a:r>
            <a:r>
              <a:rPr lang="en-US" sz="2400" dirty="0">
                <a:latin typeface="Gill Sans MT" pitchFamily="34" charset="0"/>
              </a:rPr>
              <a:t>typically </a:t>
            </a:r>
            <a:r>
              <a:rPr lang="en-US" sz="2400" b="1" dirty="0">
                <a:latin typeface="Gill Sans MT" pitchFamily="34" charset="0"/>
              </a:rPr>
              <a:t>spit at prey</a:t>
            </a:r>
            <a:r>
              <a:rPr lang="en-US" sz="2400" dirty="0">
                <a:latin typeface="Gill Sans MT" pitchFamily="34" charset="0"/>
              </a:rPr>
              <a:t> </a:t>
            </a:r>
            <a:r>
              <a:rPr lang="en-US" sz="2400" b="1" dirty="0">
                <a:latin typeface="Gill Sans MT" pitchFamily="34" charset="0"/>
              </a:rPr>
              <a:t>at a</a:t>
            </a:r>
            <a:r>
              <a:rPr lang="en-US" sz="2400" dirty="0">
                <a:latin typeface="Gill Sans MT" pitchFamily="34" charset="0"/>
              </a:rPr>
              <a:t> mean </a:t>
            </a:r>
            <a:r>
              <a:rPr lang="en-US" sz="2400" b="1" dirty="0">
                <a:latin typeface="Gill Sans MT" pitchFamily="34" charset="0"/>
              </a:rPr>
              <a:t>angle of </a:t>
            </a:r>
            <a:r>
              <a:rPr lang="en-US" sz="2400" dirty="0">
                <a:latin typeface="Gill Sans MT" pitchFamily="34" charset="0"/>
              </a:rPr>
              <a:t>about </a:t>
            </a:r>
            <a:r>
              <a:rPr lang="en-US" sz="2400" b="1" dirty="0">
                <a:latin typeface="Gill Sans MT" pitchFamily="34" charset="0"/>
              </a:rPr>
              <a:t>74°</a:t>
            </a:r>
            <a:r>
              <a:rPr lang="en-US" sz="2400" dirty="0">
                <a:latin typeface="Gill Sans MT" pitchFamily="34" charset="0"/>
              </a:rPr>
              <a:t> </a:t>
            </a:r>
            <a:r>
              <a:rPr lang="en-US" sz="2400" dirty="0" smtClean="0">
                <a:latin typeface="Gill Sans MT" pitchFamily="34" charset="0"/>
              </a:rPr>
              <a:t>with the water but </a:t>
            </a:r>
            <a:r>
              <a:rPr lang="en-US" sz="2400" dirty="0">
                <a:latin typeface="Gill Sans MT" pitchFamily="34" charset="0"/>
              </a:rPr>
              <a:t>can still </a:t>
            </a:r>
            <a:r>
              <a:rPr lang="en-US" sz="2400" b="1" dirty="0">
                <a:latin typeface="Gill Sans MT" pitchFamily="34" charset="0"/>
              </a:rPr>
              <a:t>aim accurately </a:t>
            </a:r>
            <a:r>
              <a:rPr lang="en-US" sz="2400" b="1" dirty="0" smtClean="0">
                <a:latin typeface="Gill Sans MT" pitchFamily="34" charset="0"/>
              </a:rPr>
              <a:t/>
            </a:r>
            <a:br>
              <a:rPr lang="en-US" sz="2400" b="1" dirty="0" smtClean="0">
                <a:latin typeface="Gill Sans MT" pitchFamily="34" charset="0"/>
              </a:rPr>
            </a:br>
            <a:r>
              <a:rPr lang="en-US" sz="2400" b="1" dirty="0" smtClean="0">
                <a:latin typeface="Gill Sans MT" pitchFamily="34" charset="0"/>
              </a:rPr>
              <a:t>		between </a:t>
            </a:r>
            <a:r>
              <a:rPr lang="en-US" sz="2400" b="1" dirty="0">
                <a:latin typeface="Gill Sans MT" pitchFamily="34" charset="0"/>
              </a:rPr>
              <a:t>45 and 110</a:t>
            </a:r>
            <a:r>
              <a:rPr lang="en-US" sz="2400" b="1" dirty="0" smtClean="0">
                <a:latin typeface="Gill Sans MT" pitchFamily="34" charset="0"/>
              </a:rPr>
              <a:t>°.</a:t>
            </a:r>
          </a:p>
          <a:p>
            <a:pPr lvl="4">
              <a:buFontTx/>
              <a:buChar char="-"/>
            </a:pPr>
            <a:r>
              <a:rPr lang="en-US" sz="2200" dirty="0" smtClean="0">
                <a:latin typeface="Gill Sans MT" pitchFamily="34" charset="0"/>
              </a:rPr>
              <a:t>Young archer fish </a:t>
            </a:r>
            <a:r>
              <a:rPr lang="en-US" sz="2200" b="1" dirty="0" smtClean="0">
                <a:latin typeface="Gill Sans MT" pitchFamily="34" charset="0"/>
              </a:rPr>
              <a:t>learn to hunt in schools</a:t>
            </a:r>
            <a:r>
              <a:rPr lang="en-US" sz="2200" dirty="0" smtClean="0">
                <a:latin typeface="Gill Sans MT" pitchFamily="34" charset="0"/>
              </a:rPr>
              <a:t>.</a:t>
            </a:r>
          </a:p>
          <a:p>
            <a:pPr>
              <a:buFontTx/>
              <a:buChar char="-"/>
            </a:pPr>
            <a:endParaRPr lang="en-US" sz="2400" b="1" i="1" dirty="0" smtClean="0">
              <a:ln>
                <a:solidFill>
                  <a:schemeClr val="bg1"/>
                </a:solidFill>
              </a:ln>
              <a:solidFill>
                <a:srgbClr val="00B050"/>
              </a:solidFill>
              <a:latin typeface="Gill Sans MT" pitchFamily="34" charset="0"/>
            </a:endParaRPr>
          </a:p>
        </p:txBody>
      </p:sp>
      <p:pic>
        <p:nvPicPr>
          <p:cNvPr id="1026" name="Picture 2" descr="http://www.bubblews.com/assets/images/news/1290019641_137286766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8" r="30780"/>
          <a:stretch/>
        </p:blipFill>
        <p:spPr bwMode="auto">
          <a:xfrm>
            <a:off x="6934201" y="685800"/>
            <a:ext cx="2209800" cy="617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25794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8356"/>
              </a:clrFrom>
              <a:clrTo>
                <a:srgbClr val="F6835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173" y="4419600"/>
            <a:ext cx="4397827" cy="2438400"/>
          </a:xfrm>
          <a:prstGeom prst="rect">
            <a:avLst/>
          </a:prstGeom>
          <a:noFill/>
          <a:ln>
            <a:noFill/>
          </a:ln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  <a:solidFill>
            <a:srgbClr val="FF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latin typeface="Jokerman" pitchFamily="82" charset="0"/>
              </a:rPr>
              <a:t>FREAKY FRIDAY</a:t>
            </a:r>
            <a:endParaRPr lang="en-US" dirty="0">
              <a:latin typeface="Jokerman" pitchFamily="82" charset="0"/>
            </a:endParaRP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8969827" cy="6172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u="sng" dirty="0" smtClean="0">
                <a:latin typeface="Gill Sans MT" pitchFamily="34" charset="0"/>
                <a:hlinkClick r:id="rId4"/>
              </a:rPr>
              <a:t>Red Fox</a:t>
            </a:r>
            <a:r>
              <a:rPr lang="en-US" sz="2400" b="1" dirty="0" smtClean="0">
                <a:latin typeface="Gill Sans MT" pitchFamily="34" charset="0"/>
                <a:hlinkClick r:id="rId4"/>
              </a:rPr>
              <a:t> </a:t>
            </a:r>
            <a:r>
              <a:rPr lang="en-US" sz="2400" i="1" dirty="0" smtClean="0">
                <a:latin typeface="Gill Sans MT" pitchFamily="34" charset="0"/>
              </a:rPr>
              <a:t>(</a:t>
            </a:r>
            <a:r>
              <a:rPr lang="en-US" sz="2400" i="1" dirty="0" err="1" smtClean="0">
                <a:latin typeface="Gill Sans MT" pitchFamily="34" charset="0"/>
              </a:rPr>
              <a:t>Vulpes</a:t>
            </a:r>
            <a:r>
              <a:rPr lang="en-US" sz="2400" i="1" dirty="0" smtClean="0">
                <a:latin typeface="Gill Sans MT" pitchFamily="34" charset="0"/>
              </a:rPr>
              <a:t> </a:t>
            </a:r>
            <a:r>
              <a:rPr lang="en-US" sz="2400" i="1" dirty="0" err="1">
                <a:latin typeface="Gill Sans MT" pitchFamily="34" charset="0"/>
              </a:rPr>
              <a:t>vulpes</a:t>
            </a:r>
            <a:r>
              <a:rPr lang="en-US" sz="2400" i="1" dirty="0">
                <a:latin typeface="Gill Sans MT" pitchFamily="34" charset="0"/>
              </a:rPr>
              <a:t>)</a:t>
            </a:r>
            <a:endParaRPr lang="en-US" sz="2400" b="1" u="sng" dirty="0" smtClean="0">
              <a:latin typeface="Gill Sans MT" pitchFamily="34" charset="0"/>
            </a:endParaRPr>
          </a:p>
          <a:p>
            <a:pPr>
              <a:buFontTx/>
              <a:buChar char="-"/>
            </a:pPr>
            <a:r>
              <a:rPr lang="en-US" sz="2400" b="1" dirty="0" smtClean="0">
                <a:latin typeface="Gill Sans MT" pitchFamily="34" charset="0"/>
              </a:rPr>
              <a:t>Can </a:t>
            </a:r>
            <a:r>
              <a:rPr lang="en-US" sz="2400" b="1" dirty="0">
                <a:latin typeface="Gill Sans MT" pitchFamily="34" charset="0"/>
              </a:rPr>
              <a:t>stalk</a:t>
            </a:r>
            <a:r>
              <a:rPr lang="en-US" sz="2400" dirty="0">
                <a:latin typeface="Gill Sans MT" pitchFamily="34" charset="0"/>
              </a:rPr>
              <a:t> a mole, mouse, </a:t>
            </a:r>
            <a:r>
              <a:rPr lang="en-US" sz="2400" dirty="0" smtClean="0">
                <a:latin typeface="Gill Sans MT" pitchFamily="34" charset="0"/>
              </a:rPr>
              <a:t>vole, </a:t>
            </a:r>
            <a:r>
              <a:rPr lang="en-US" sz="2400" dirty="0">
                <a:latin typeface="Gill Sans MT" pitchFamily="34" charset="0"/>
              </a:rPr>
              <a:t>or shrew </a:t>
            </a:r>
            <a:r>
              <a:rPr lang="en-US" sz="2400" b="1" dirty="0">
                <a:latin typeface="Gill Sans MT" pitchFamily="34" charset="0"/>
              </a:rPr>
              <a:t>from a distance of 25 feet</a:t>
            </a:r>
            <a:r>
              <a:rPr lang="en-US" sz="2400" dirty="0">
                <a:latin typeface="Gill Sans MT" pitchFamily="34" charset="0"/>
              </a:rPr>
              <a:t>, which means its food is making a barely audible rustling sound, </a:t>
            </a:r>
            <a:r>
              <a:rPr lang="en-US" sz="2400" b="1" dirty="0">
                <a:latin typeface="Gill Sans MT" pitchFamily="34" charset="0"/>
              </a:rPr>
              <a:t>hiding almost two car lengths </a:t>
            </a:r>
            <a:r>
              <a:rPr lang="en-US" sz="2400" b="1" dirty="0" smtClean="0">
                <a:latin typeface="Gill Sans MT" pitchFamily="34" charset="0"/>
              </a:rPr>
              <a:t>away</a:t>
            </a:r>
            <a:r>
              <a:rPr lang="en-US" sz="2400" dirty="0" smtClean="0">
                <a:latin typeface="Gill Sans MT" pitchFamily="34" charset="0"/>
              </a:rPr>
              <a:t>.</a:t>
            </a:r>
          </a:p>
          <a:p>
            <a:pPr>
              <a:buFontTx/>
              <a:buChar char="-"/>
            </a:pPr>
            <a:r>
              <a:rPr lang="en-US" sz="2400" dirty="0" smtClean="0">
                <a:latin typeface="Gill Sans MT" pitchFamily="34" charset="0"/>
                <a:sym typeface="Wingdings" pitchFamily="2" charset="2"/>
              </a:rPr>
              <a:t>One region of foxes </a:t>
            </a:r>
            <a:r>
              <a:rPr lang="en-US" sz="2400" b="1" dirty="0">
                <a:latin typeface="Gill Sans MT" pitchFamily="34" charset="0"/>
                <a:sym typeface="Wingdings" pitchFamily="2" charset="2"/>
              </a:rPr>
              <a:t>prefer to jump in a particular </a:t>
            </a:r>
            <a:r>
              <a:rPr lang="en-US" sz="2400" b="1" dirty="0" smtClean="0">
                <a:latin typeface="Gill Sans MT" pitchFamily="34" charset="0"/>
                <a:sym typeface="Wingdings" pitchFamily="2" charset="2"/>
              </a:rPr>
              <a:t>direction, toward </a:t>
            </a:r>
            <a:r>
              <a:rPr lang="en-US" sz="2400" b="1" dirty="0">
                <a:latin typeface="Gill Sans MT" pitchFamily="34" charset="0"/>
                <a:sym typeface="Wingdings" pitchFamily="2" charset="2"/>
              </a:rPr>
              <a:t>the </a:t>
            </a:r>
            <a:r>
              <a:rPr lang="en-US" sz="2400" b="1" dirty="0" smtClean="0">
                <a:latin typeface="Gill Sans MT" pitchFamily="34" charset="0"/>
                <a:sym typeface="Wingdings" pitchFamily="2" charset="2"/>
              </a:rPr>
              <a:t>northeast. *</a:t>
            </a:r>
            <a:r>
              <a:rPr lang="en-US" sz="2400" i="1" dirty="0" smtClean="0">
                <a:latin typeface="Gill Sans MT" pitchFamily="34" charset="0"/>
                <a:sym typeface="Wingdings" pitchFamily="2" charset="2"/>
              </a:rPr>
              <a:t>Using magnetic fields as their compass.</a:t>
            </a:r>
            <a:endParaRPr lang="en-US" sz="2400" b="1" i="1" dirty="0" smtClean="0">
              <a:latin typeface="Gill Sans MT" pitchFamily="34" charset="0"/>
              <a:sym typeface="Wingdings" pitchFamily="2" charset="2"/>
            </a:endParaRPr>
          </a:p>
          <a:p>
            <a:pPr>
              <a:buFontTx/>
              <a:buChar char="-"/>
            </a:pPr>
            <a:r>
              <a:rPr lang="en-US" sz="2400" dirty="0">
                <a:latin typeface="Gill Sans MT" pitchFamily="34" charset="0"/>
                <a:sym typeface="Wingdings" pitchFamily="2" charset="2"/>
              </a:rPr>
              <a:t>M</a:t>
            </a:r>
            <a:r>
              <a:rPr lang="en-US" sz="2400" dirty="0" smtClean="0">
                <a:latin typeface="Gill Sans MT" pitchFamily="34" charset="0"/>
                <a:sym typeface="Wingdings" pitchFamily="2" charset="2"/>
              </a:rPr>
              <a:t>ost </a:t>
            </a:r>
            <a:r>
              <a:rPr lang="en-US" sz="2400" dirty="0">
                <a:latin typeface="Gill Sans MT" pitchFamily="34" charset="0"/>
                <a:sym typeface="Wingdings" pitchFamily="2" charset="2"/>
              </a:rPr>
              <a:t>of the time, most foxes miss their targets and emerge covered in snow b</a:t>
            </a:r>
            <a:r>
              <a:rPr lang="en-US" sz="2400" dirty="0" smtClean="0">
                <a:latin typeface="Gill Sans MT" pitchFamily="34" charset="0"/>
                <a:sym typeface="Wingdings" pitchFamily="2" charset="2"/>
              </a:rPr>
              <a:t>ut </a:t>
            </a:r>
            <a:r>
              <a:rPr lang="en-US" sz="2400" b="1" dirty="0">
                <a:latin typeface="Gill Sans MT" pitchFamily="34" charset="0"/>
                <a:sym typeface="Wingdings" pitchFamily="2" charset="2"/>
              </a:rPr>
              <a:t>when </a:t>
            </a:r>
            <a:r>
              <a:rPr lang="en-US" sz="2400" b="1" dirty="0" smtClean="0">
                <a:latin typeface="Gill Sans MT" pitchFamily="34" charset="0"/>
                <a:sym typeface="Wingdings" pitchFamily="2" charset="2"/>
              </a:rPr>
              <a:t>pointed northeast they kill </a:t>
            </a:r>
            <a:r>
              <a:rPr lang="en-US" sz="2400" b="1" dirty="0">
                <a:latin typeface="Gill Sans MT" pitchFamily="34" charset="0"/>
                <a:sym typeface="Wingdings" pitchFamily="2" charset="2"/>
              </a:rPr>
              <a:t>on </a:t>
            </a:r>
            <a:r>
              <a:rPr lang="en-US" sz="2400" b="1" dirty="0" smtClean="0">
                <a:latin typeface="Gill Sans MT" pitchFamily="34" charset="0"/>
                <a:sym typeface="Wingdings" pitchFamily="2" charset="2"/>
              </a:rPr>
              <a:t>73% of </a:t>
            </a:r>
            <a:r>
              <a:rPr lang="en-US" sz="2400" b="1" dirty="0">
                <a:latin typeface="Gill Sans MT" pitchFamily="34" charset="0"/>
                <a:sym typeface="Wingdings" pitchFamily="2" charset="2"/>
              </a:rPr>
              <a:t>their attacks</a:t>
            </a:r>
            <a:r>
              <a:rPr lang="en-US" sz="2400" dirty="0" smtClean="0">
                <a:latin typeface="Gill Sans MT" pitchFamily="34" charset="0"/>
                <a:sym typeface="Wingdings" pitchFamily="2" charset="2"/>
              </a:rPr>
              <a:t>. *</a:t>
            </a:r>
            <a:r>
              <a:rPr lang="en-US" sz="2400" i="1" dirty="0" smtClean="0">
                <a:latin typeface="Gill Sans MT" pitchFamily="34" charset="0"/>
                <a:sym typeface="Wingdings" pitchFamily="2" charset="2"/>
              </a:rPr>
              <a:t>Only 18% when pointed in other directions</a:t>
            </a:r>
          </a:p>
          <a:p>
            <a:pPr>
              <a:buFontTx/>
              <a:buChar char="-"/>
            </a:pPr>
            <a:r>
              <a:rPr lang="en-US" sz="2400" dirty="0" smtClean="0">
                <a:ln>
                  <a:solidFill>
                    <a:schemeClr val="bg1"/>
                  </a:solidFill>
                </a:ln>
                <a:latin typeface="Gill Sans MT" pitchFamily="34" charset="0"/>
              </a:rPr>
              <a:t>Their </a:t>
            </a:r>
            <a:r>
              <a:rPr lang="en-US" sz="2400" b="1" dirty="0" smtClean="0">
                <a:ln>
                  <a:solidFill>
                    <a:schemeClr val="bg1"/>
                  </a:solidFill>
                </a:ln>
                <a:latin typeface="Gill Sans MT" pitchFamily="34" charset="0"/>
              </a:rPr>
              <a:t>magnetic sense </a:t>
            </a:r>
            <a:r>
              <a:rPr lang="en-US" sz="2400" dirty="0" smtClean="0">
                <a:ln>
                  <a:solidFill>
                    <a:schemeClr val="bg1"/>
                  </a:solidFill>
                </a:ln>
                <a:latin typeface="Gill Sans MT" pitchFamily="34" charset="0"/>
              </a:rPr>
              <a:t>is </a:t>
            </a:r>
            <a:r>
              <a:rPr lang="en-US" sz="2400" b="1" dirty="0" smtClean="0">
                <a:ln>
                  <a:solidFill>
                    <a:schemeClr val="bg1"/>
                  </a:solidFill>
                </a:ln>
                <a:latin typeface="Gill Sans MT" pitchFamily="34" charset="0"/>
              </a:rPr>
              <a:t>like </a:t>
            </a:r>
            <a:r>
              <a:rPr lang="en-US" sz="2400" b="1" dirty="0">
                <a:ln>
                  <a:solidFill>
                    <a:schemeClr val="bg1"/>
                  </a:solidFill>
                </a:ln>
                <a:latin typeface="Gill Sans MT" pitchFamily="34" charset="0"/>
              </a:rPr>
              <a:t>walking </a:t>
            </a:r>
            <a:r>
              <a:rPr lang="en-US" sz="2400" b="1" dirty="0" smtClean="0">
                <a:ln>
                  <a:solidFill>
                    <a:schemeClr val="bg1"/>
                  </a:solidFill>
                </a:ln>
                <a:latin typeface="Gill Sans MT" pitchFamily="34" charset="0"/>
              </a:rPr>
              <a:t>with </a:t>
            </a:r>
            <a:r>
              <a:rPr lang="en-US" sz="2400" b="1" dirty="0">
                <a:ln>
                  <a:solidFill>
                    <a:schemeClr val="bg1"/>
                  </a:solidFill>
                </a:ln>
                <a:latin typeface="Gill Sans MT" pitchFamily="34" charset="0"/>
              </a:rPr>
              <a:t>a flashlight attached to your </a:t>
            </a:r>
            <a:r>
              <a:rPr lang="en-US" sz="2400" b="1" dirty="0" smtClean="0">
                <a:ln>
                  <a:solidFill>
                    <a:schemeClr val="bg1"/>
                  </a:solidFill>
                </a:ln>
                <a:latin typeface="Gill Sans MT" pitchFamily="34" charset="0"/>
              </a:rPr>
              <a:t>head</a:t>
            </a:r>
            <a:r>
              <a:rPr lang="en-US" sz="2400" dirty="0" smtClean="0">
                <a:ln>
                  <a:solidFill>
                    <a:schemeClr val="bg1"/>
                  </a:solidFill>
                </a:ln>
                <a:latin typeface="Gill Sans MT" pitchFamily="34" charset="0"/>
              </a:rPr>
              <a:t> projecting a beam.  Animals </a:t>
            </a:r>
            <a:r>
              <a:rPr lang="en-US" sz="2400" dirty="0">
                <a:ln>
                  <a:solidFill>
                    <a:schemeClr val="bg1"/>
                  </a:solidFill>
                </a:ln>
                <a:latin typeface="Gill Sans MT" pitchFamily="34" charset="0"/>
              </a:rPr>
              <a:t>know how to measure the distance between themselves </a:t>
            </a:r>
            <a:r>
              <a:rPr lang="en-US" sz="2400" dirty="0" smtClean="0">
                <a:ln>
                  <a:solidFill>
                    <a:schemeClr val="bg1"/>
                  </a:solidFill>
                </a:ln>
                <a:latin typeface="Gill Sans MT" pitchFamily="34" charset="0"/>
              </a:rPr>
              <a:t>with a sort </a:t>
            </a:r>
            <a:r>
              <a:rPr lang="en-US" sz="2400" dirty="0">
                <a:ln>
                  <a:solidFill>
                    <a:schemeClr val="bg1"/>
                  </a:solidFill>
                </a:ln>
                <a:latin typeface="Gill Sans MT" pitchFamily="34" charset="0"/>
              </a:rPr>
              <a:t>of </a:t>
            </a:r>
            <a:r>
              <a:rPr lang="en-US" sz="2400" dirty="0" smtClean="0">
                <a:ln>
                  <a:solidFill>
                    <a:schemeClr val="bg1"/>
                  </a:solidFill>
                </a:ln>
                <a:latin typeface="Gill Sans MT" pitchFamily="34" charset="0"/>
              </a:rPr>
              <a:t>“magnetic” </a:t>
            </a:r>
            <a:r>
              <a:rPr lang="en-US" sz="2400" dirty="0">
                <a:ln>
                  <a:solidFill>
                    <a:schemeClr val="bg1"/>
                  </a:solidFill>
                </a:ln>
                <a:latin typeface="Gill Sans MT" pitchFamily="34" charset="0"/>
              </a:rPr>
              <a:t>beam. </a:t>
            </a:r>
            <a:r>
              <a:rPr lang="en-US" sz="2400" dirty="0" smtClean="0">
                <a:ln>
                  <a:solidFill>
                    <a:schemeClr val="bg1"/>
                  </a:solidFill>
                </a:ln>
                <a:latin typeface="Gill Sans MT" pitchFamily="34" charset="0"/>
              </a:rPr>
              <a:t>When foxes hear </a:t>
            </a:r>
            <a:r>
              <a:rPr lang="en-US" sz="2400" dirty="0">
                <a:ln>
                  <a:solidFill>
                    <a:schemeClr val="bg1"/>
                  </a:solidFill>
                </a:ln>
                <a:latin typeface="Gill Sans MT" pitchFamily="34" charset="0"/>
              </a:rPr>
              <a:t>a sound under the </a:t>
            </a:r>
            <a:r>
              <a:rPr lang="en-US" sz="2400" dirty="0" smtClean="0">
                <a:ln>
                  <a:solidFill>
                    <a:schemeClr val="bg1"/>
                  </a:solidFill>
                </a:ln>
                <a:latin typeface="Gill Sans MT" pitchFamily="34" charset="0"/>
              </a:rPr>
              <a:t>snow they search for the “sweet </a:t>
            </a:r>
            <a:r>
              <a:rPr lang="en-US" sz="2400" dirty="0">
                <a:ln>
                  <a:solidFill>
                    <a:schemeClr val="bg1"/>
                  </a:solidFill>
                </a:ln>
                <a:latin typeface="Gill Sans MT" pitchFamily="34" charset="0"/>
              </a:rPr>
              <a:t>spot," </a:t>
            </a:r>
            <a:r>
              <a:rPr lang="en-US" sz="2400" b="1" dirty="0" smtClean="0">
                <a:ln>
                  <a:solidFill>
                    <a:schemeClr val="bg1"/>
                  </a:solidFill>
                </a:ln>
                <a:latin typeface="Gill Sans MT" pitchFamily="34" charset="0"/>
              </a:rPr>
              <a:t>where </a:t>
            </a:r>
            <a:r>
              <a:rPr lang="en-US" sz="2400" b="1" dirty="0">
                <a:ln>
                  <a:solidFill>
                    <a:schemeClr val="bg1"/>
                  </a:solidFill>
                </a:ln>
                <a:latin typeface="Gill Sans MT" pitchFamily="34" charset="0"/>
              </a:rPr>
              <a:t>the angle of the sound hitting </a:t>
            </a:r>
            <a:r>
              <a:rPr lang="en-US" sz="2400" b="1" dirty="0" smtClean="0">
                <a:ln>
                  <a:solidFill>
                    <a:schemeClr val="bg1"/>
                  </a:solidFill>
                </a:ln>
                <a:latin typeface="Gill Sans MT" pitchFamily="34" charset="0"/>
              </a:rPr>
              <a:t>their ears </a:t>
            </a:r>
            <a:r>
              <a:rPr lang="en-US" sz="2400" b="1" dirty="0">
                <a:ln>
                  <a:solidFill>
                    <a:schemeClr val="bg1"/>
                  </a:solidFill>
                </a:ln>
                <a:latin typeface="Gill Sans MT" pitchFamily="34" charset="0"/>
              </a:rPr>
              <a:t>matches the slope of the Earth's magnetic field</a:t>
            </a:r>
            <a:r>
              <a:rPr lang="en-US" sz="2400" dirty="0" smtClean="0">
                <a:ln>
                  <a:solidFill>
                    <a:schemeClr val="bg1"/>
                  </a:solidFill>
                </a:ln>
                <a:latin typeface="Gill Sans MT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010214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  <a:solidFill>
            <a:srgbClr val="FF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latin typeface="Jokerman" pitchFamily="82" charset="0"/>
              </a:rPr>
              <a:t>FREAKY FRIDAY</a:t>
            </a:r>
            <a:endParaRPr lang="en-US" dirty="0">
              <a:latin typeface="Jokerman" pitchFamily="82" charset="0"/>
            </a:endParaRP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6172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u="sng" dirty="0" smtClean="0">
                <a:latin typeface="Gill Sans MT" pitchFamily="34" charset="0"/>
                <a:hlinkClick r:id="rId2"/>
              </a:rPr>
              <a:t>Peacock Spider</a:t>
            </a:r>
            <a:r>
              <a:rPr lang="en-US" sz="2400" b="1" dirty="0" smtClean="0">
                <a:latin typeface="Gill Sans MT" pitchFamily="34" charset="0"/>
              </a:rPr>
              <a:t>  </a:t>
            </a:r>
            <a:r>
              <a:rPr lang="en-US" sz="2400" i="1" dirty="0" smtClean="0">
                <a:latin typeface="Gill Sans MT" pitchFamily="34" charset="0"/>
              </a:rPr>
              <a:t>(</a:t>
            </a:r>
            <a:r>
              <a:rPr lang="en-US" sz="2400" i="1" dirty="0" err="1">
                <a:latin typeface="Gill Sans MT" pitchFamily="34" charset="0"/>
              </a:rPr>
              <a:t>Maratus</a:t>
            </a:r>
            <a:r>
              <a:rPr lang="en-US" sz="2400" i="1" dirty="0">
                <a:latin typeface="Gill Sans MT" pitchFamily="34" charset="0"/>
              </a:rPr>
              <a:t> </a:t>
            </a:r>
            <a:r>
              <a:rPr lang="en-US" sz="2400" i="1" dirty="0" err="1">
                <a:latin typeface="Gill Sans MT" pitchFamily="34" charset="0"/>
              </a:rPr>
              <a:t>volans</a:t>
            </a:r>
            <a:r>
              <a:rPr lang="en-US" sz="2400" i="1" dirty="0">
                <a:latin typeface="Gill Sans MT" pitchFamily="34" charset="0"/>
              </a:rPr>
              <a:t>)</a:t>
            </a:r>
            <a:endParaRPr lang="en-US" sz="2400" b="1" u="sng" dirty="0" smtClean="0">
              <a:latin typeface="Gill Sans MT" pitchFamily="34" charset="0"/>
            </a:endParaRPr>
          </a:p>
          <a:p>
            <a:pPr>
              <a:buFontTx/>
              <a:buChar char="-"/>
            </a:pPr>
            <a:r>
              <a:rPr lang="en-US" sz="2800" dirty="0" smtClean="0">
                <a:latin typeface="Gill Sans MT" pitchFamily="34" charset="0"/>
              </a:rPr>
              <a:t>Only found in rare parts of Australia. The </a:t>
            </a:r>
            <a:br>
              <a:rPr lang="en-US" sz="2800" dirty="0" smtClean="0">
                <a:latin typeface="Gill Sans MT" pitchFamily="34" charset="0"/>
              </a:rPr>
            </a:br>
            <a:r>
              <a:rPr lang="en-US" sz="2800" dirty="0" smtClean="0">
                <a:latin typeface="Gill Sans MT" pitchFamily="34" charset="0"/>
              </a:rPr>
              <a:t>newest</a:t>
            </a:r>
            <a:r>
              <a:rPr lang="en-US" sz="2800" dirty="0">
                <a:latin typeface="Gill Sans MT" pitchFamily="34" charset="0"/>
              </a:rPr>
              <a:t> </a:t>
            </a:r>
            <a:r>
              <a:rPr lang="en-US" sz="2800" dirty="0" smtClean="0">
                <a:latin typeface="Gill Sans MT" pitchFamily="34" charset="0"/>
              </a:rPr>
              <a:t>species was discovered in 2012.</a:t>
            </a:r>
          </a:p>
          <a:p>
            <a:pPr>
              <a:buFontTx/>
              <a:buChar char="-"/>
            </a:pPr>
            <a:r>
              <a:rPr lang="en-US" sz="2800" dirty="0" smtClean="0">
                <a:latin typeface="Gill Sans MT" pitchFamily="34" charset="0"/>
              </a:rPr>
              <a:t>Male peacock spiders have </a:t>
            </a:r>
            <a:r>
              <a:rPr lang="en-US" sz="2800" b="1" dirty="0" smtClean="0">
                <a:latin typeface="Gill Sans MT" pitchFamily="34" charset="0"/>
              </a:rPr>
              <a:t>a circular flap </a:t>
            </a:r>
            <a:br>
              <a:rPr lang="en-US" sz="2800" b="1" dirty="0" smtClean="0">
                <a:latin typeface="Gill Sans MT" pitchFamily="34" charset="0"/>
              </a:rPr>
            </a:br>
            <a:r>
              <a:rPr lang="en-US" sz="2800" b="1" dirty="0" smtClean="0">
                <a:latin typeface="Gill Sans MT" pitchFamily="34" charset="0"/>
              </a:rPr>
              <a:t>extension</a:t>
            </a:r>
            <a:r>
              <a:rPr lang="en-US" sz="2800" b="1" dirty="0">
                <a:latin typeface="Gill Sans MT" pitchFamily="34" charset="0"/>
              </a:rPr>
              <a:t> </a:t>
            </a:r>
            <a:r>
              <a:rPr lang="en-US" sz="2800" b="1" dirty="0" smtClean="0">
                <a:latin typeface="Gill Sans MT" pitchFamily="34" charset="0"/>
              </a:rPr>
              <a:t>on their abdomen </a:t>
            </a:r>
            <a:r>
              <a:rPr lang="en-US" sz="2800" dirty="0" smtClean="0">
                <a:latin typeface="Gill Sans MT" pitchFamily="34" charset="0"/>
              </a:rPr>
              <a:t>that has a </a:t>
            </a:r>
            <a:br>
              <a:rPr lang="en-US" sz="2800" dirty="0" smtClean="0">
                <a:latin typeface="Gill Sans MT" pitchFamily="34" charset="0"/>
              </a:rPr>
            </a:br>
            <a:r>
              <a:rPr lang="en-US" sz="2800" dirty="0" smtClean="0">
                <a:latin typeface="Gill Sans MT" pitchFamily="34" charset="0"/>
              </a:rPr>
              <a:t>variety</a:t>
            </a:r>
            <a:r>
              <a:rPr lang="en-US" sz="2800" dirty="0">
                <a:latin typeface="Gill Sans MT" pitchFamily="34" charset="0"/>
              </a:rPr>
              <a:t> </a:t>
            </a:r>
            <a:r>
              <a:rPr lang="en-US" sz="2800" dirty="0" smtClean="0">
                <a:latin typeface="Gill Sans MT" pitchFamily="34" charset="0"/>
              </a:rPr>
              <a:t>of </a:t>
            </a:r>
            <a:r>
              <a:rPr lang="en-US" sz="2800" b="1" dirty="0" smtClean="0">
                <a:latin typeface="Gill Sans MT" pitchFamily="34" charset="0"/>
              </a:rPr>
              <a:t>bright colors</a:t>
            </a:r>
            <a:r>
              <a:rPr lang="en-US" sz="2800" dirty="0" smtClean="0">
                <a:latin typeface="Gill Sans MT" pitchFamily="34" charset="0"/>
              </a:rPr>
              <a:t>, which is why they have this name.</a:t>
            </a:r>
            <a:endParaRPr lang="en-US" sz="2800" b="1" dirty="0" smtClean="0">
              <a:latin typeface="Gill Sans MT" pitchFamily="34" charset="0"/>
            </a:endParaRPr>
          </a:p>
          <a:p>
            <a:pPr>
              <a:buFontTx/>
              <a:buChar char="-"/>
            </a:pPr>
            <a:r>
              <a:rPr lang="en-US" sz="2800" dirty="0" smtClean="0">
                <a:latin typeface="Gill Sans MT" pitchFamily="34" charset="0"/>
                <a:sym typeface="Wingdings" pitchFamily="2" charset="2"/>
              </a:rPr>
              <a:t>Used </a:t>
            </a:r>
            <a:r>
              <a:rPr lang="en-US" sz="2800" b="1" dirty="0" smtClean="0">
                <a:latin typeface="Gill Sans MT" pitchFamily="34" charset="0"/>
                <a:sym typeface="Wingdings" pitchFamily="2" charset="2"/>
              </a:rPr>
              <a:t>to attract a females </a:t>
            </a:r>
            <a:r>
              <a:rPr lang="en-US" sz="2800" dirty="0" smtClean="0">
                <a:latin typeface="Gill Sans MT" pitchFamily="34" charset="0"/>
                <a:sym typeface="Wingdings" pitchFamily="2" charset="2"/>
              </a:rPr>
              <a:t>(who are </a:t>
            </a:r>
            <a:r>
              <a:rPr lang="en-US" sz="2800" u="sng" dirty="0" smtClean="0">
                <a:latin typeface="Gill Sans MT" pitchFamily="34" charset="0"/>
                <a:sym typeface="Wingdings" pitchFamily="2" charset="2"/>
              </a:rPr>
              <a:t>not</a:t>
            </a:r>
            <a:r>
              <a:rPr lang="en-US" sz="2800" dirty="0" smtClean="0">
                <a:latin typeface="Gill Sans MT" pitchFamily="34" charset="0"/>
                <a:sym typeface="Wingdings" pitchFamily="2" charset="2"/>
              </a:rPr>
              <a:t> colored) </a:t>
            </a:r>
            <a:r>
              <a:rPr lang="en-US" sz="2800" b="1" dirty="0" smtClean="0">
                <a:latin typeface="Gill Sans MT" pitchFamily="34" charset="0"/>
                <a:sym typeface="Wingdings" pitchFamily="2" charset="2"/>
              </a:rPr>
              <a:t>attention, they also perform a </a:t>
            </a:r>
            <a:r>
              <a:rPr lang="en-US" sz="2800" b="1" dirty="0" smtClean="0">
                <a:latin typeface="Gill Sans MT" pitchFamily="34" charset="0"/>
                <a:sym typeface="Wingdings" pitchFamily="2" charset="2"/>
                <a:hlinkClick r:id="rId3"/>
              </a:rPr>
              <a:t>dance</a:t>
            </a:r>
            <a:r>
              <a:rPr lang="en-US" sz="2800" b="1" dirty="0" smtClean="0">
                <a:latin typeface="Gill Sans MT" pitchFamily="34" charset="0"/>
                <a:sym typeface="Wingdings" pitchFamily="2" charset="2"/>
              </a:rPr>
              <a:t> with quick movements. </a:t>
            </a:r>
            <a:endParaRPr lang="en-US" sz="2800" dirty="0">
              <a:latin typeface="Gill Sans MT" pitchFamily="34" charset="0"/>
              <a:sym typeface="Wingdings" pitchFamily="2" charset="2"/>
            </a:endParaRPr>
          </a:p>
          <a:p>
            <a:pPr lvl="1">
              <a:buFontTx/>
              <a:buChar char="-"/>
            </a:pPr>
            <a:r>
              <a:rPr lang="en-US" sz="2400" dirty="0" smtClean="0">
                <a:latin typeface="Gill Sans MT" pitchFamily="34" charset="0"/>
                <a:sym typeface="Wingdings" pitchFamily="2" charset="2"/>
              </a:rPr>
              <a:t>The research still has yet to support their love of the YMCA.</a:t>
            </a:r>
          </a:p>
          <a:p>
            <a:pPr>
              <a:buFontTx/>
              <a:buChar char="-"/>
            </a:pPr>
            <a:r>
              <a:rPr lang="en-US" sz="2800" dirty="0" smtClean="0">
                <a:latin typeface="Gill Sans MT" pitchFamily="34" charset="0"/>
                <a:sym typeface="Wingdings" pitchFamily="2" charset="2"/>
              </a:rPr>
              <a:t>They are NOT venomous.</a:t>
            </a:r>
          </a:p>
          <a:p>
            <a:pPr marL="0" indent="0">
              <a:buNone/>
            </a:pPr>
            <a:r>
              <a:rPr lang="en-US" sz="2400" b="1" i="1" dirty="0">
                <a:solidFill>
                  <a:srgbClr val="FF0000"/>
                </a:solidFill>
                <a:latin typeface="Gill Sans MT" pitchFamily="34" charset="0"/>
                <a:sym typeface="Wingdings" pitchFamily="2" charset="2"/>
              </a:rPr>
              <a:t>	</a:t>
            </a:r>
            <a:endParaRPr lang="en-US" sz="2400" dirty="0" smtClean="0">
              <a:latin typeface="Gill Sans MT" pitchFamily="34" charset="0"/>
            </a:endParaRPr>
          </a:p>
        </p:txBody>
      </p:sp>
      <p:pic>
        <p:nvPicPr>
          <p:cNvPr id="3" name="Picture 2" descr="http://t3.gstatic.com/images?q=tbn:ANd9GcRNYW58dpPLPLYTixUxaflh2C5S9GMZtglKAVvCaMQSY1RU462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6" t="3802" r="10631"/>
          <a:stretch/>
        </p:blipFill>
        <p:spPr bwMode="auto">
          <a:xfrm>
            <a:off x="6705600" y="685800"/>
            <a:ext cx="24384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564063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  <a:solidFill>
            <a:srgbClr val="FF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latin typeface="Jokerman" pitchFamily="82" charset="0"/>
              </a:rPr>
              <a:t>FREAKY FRIDAY</a:t>
            </a:r>
            <a:endParaRPr lang="en-US" dirty="0">
              <a:latin typeface="Jokerman" pitchFamily="82" charset="0"/>
            </a:endParaRP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6172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u="sng" dirty="0" smtClean="0">
                <a:latin typeface="Gill Sans MT" pitchFamily="34" charset="0"/>
              </a:rPr>
              <a:t>Fire Ants</a:t>
            </a:r>
            <a:r>
              <a:rPr lang="en-US" sz="2400" b="1" dirty="0" smtClean="0">
                <a:latin typeface="Gill Sans MT" pitchFamily="34" charset="0"/>
              </a:rPr>
              <a:t> </a:t>
            </a:r>
            <a:r>
              <a:rPr lang="en-US" sz="2400" i="1" dirty="0" smtClean="0">
                <a:latin typeface="Gill Sans MT" pitchFamily="34" charset="0"/>
              </a:rPr>
              <a:t>(</a:t>
            </a:r>
            <a:r>
              <a:rPr lang="en-US" sz="2400" i="1" dirty="0" err="1" smtClean="0">
                <a:latin typeface="Gill Sans MT" pitchFamily="34" charset="0"/>
              </a:rPr>
              <a:t>Solenopsis</a:t>
            </a:r>
            <a:r>
              <a:rPr lang="en-US" sz="2400" i="1" dirty="0">
                <a:latin typeface="Gill Sans MT" pitchFamily="34" charset="0"/>
              </a:rPr>
              <a:t>)</a:t>
            </a:r>
            <a:endParaRPr lang="en-US" sz="2400" b="1" u="sng" dirty="0" smtClean="0">
              <a:latin typeface="Gill Sans MT" pitchFamily="34" charset="0"/>
            </a:endParaRPr>
          </a:p>
          <a:p>
            <a:pPr>
              <a:buFontTx/>
              <a:buChar char="-"/>
            </a:pPr>
            <a:r>
              <a:rPr lang="en-US" sz="2400" dirty="0" smtClean="0">
                <a:latin typeface="Gill Sans MT" pitchFamily="34" charset="0"/>
              </a:rPr>
              <a:t>Commonly confused to be large ants, these</a:t>
            </a:r>
            <a:br>
              <a:rPr lang="en-US" sz="2400" dirty="0" smtClean="0">
                <a:latin typeface="Gill Sans MT" pitchFamily="34" charset="0"/>
              </a:rPr>
            </a:br>
            <a:r>
              <a:rPr lang="en-US" sz="2400" dirty="0" smtClean="0">
                <a:latin typeface="Gill Sans MT" pitchFamily="34" charset="0"/>
              </a:rPr>
              <a:t>ants are small but extremely aggressive. They</a:t>
            </a:r>
            <a:br>
              <a:rPr lang="en-US" sz="2400" dirty="0" smtClean="0">
                <a:latin typeface="Gill Sans MT" pitchFamily="34" charset="0"/>
              </a:rPr>
            </a:br>
            <a:r>
              <a:rPr lang="en-US" sz="2400" dirty="0" smtClean="0">
                <a:latin typeface="Gill Sans MT" pitchFamily="34" charset="0"/>
              </a:rPr>
              <a:t>can swarm a predator in seconds.</a:t>
            </a:r>
          </a:p>
          <a:p>
            <a:pPr>
              <a:buFontTx/>
              <a:buChar char="-"/>
            </a:pPr>
            <a:r>
              <a:rPr lang="en-US" sz="2400" dirty="0" smtClean="0">
                <a:latin typeface="Gill Sans MT" pitchFamily="34" charset="0"/>
              </a:rPr>
              <a:t>Male and Female fire </a:t>
            </a:r>
            <a:r>
              <a:rPr lang="en-US" sz="2400" b="1" dirty="0" smtClean="0">
                <a:latin typeface="Gill Sans MT" pitchFamily="34" charset="0"/>
              </a:rPr>
              <a:t>ants capable of</a:t>
            </a:r>
            <a:br>
              <a:rPr lang="en-US" sz="2400" b="1" dirty="0" smtClean="0">
                <a:latin typeface="Gill Sans MT" pitchFamily="34" charset="0"/>
              </a:rPr>
            </a:br>
            <a:r>
              <a:rPr lang="en-US" sz="2400" b="1" dirty="0" smtClean="0">
                <a:latin typeface="Gill Sans MT" pitchFamily="34" charset="0"/>
              </a:rPr>
              <a:t>reproduction are called </a:t>
            </a:r>
            <a:r>
              <a:rPr lang="en-US" sz="2400" b="1" u="sng" dirty="0" err="1" smtClean="0">
                <a:latin typeface="Gill Sans MT" pitchFamily="34" charset="0"/>
              </a:rPr>
              <a:t>alates</a:t>
            </a:r>
            <a:r>
              <a:rPr lang="en-US" sz="2400" b="1" dirty="0">
                <a:latin typeface="Gill Sans MT" pitchFamily="34" charset="0"/>
              </a:rPr>
              <a:t> </a:t>
            </a:r>
            <a:r>
              <a:rPr lang="en-US" sz="2400" b="1" dirty="0" smtClean="0">
                <a:latin typeface="Gill Sans MT" pitchFamily="34" charset="0"/>
              </a:rPr>
              <a:t>and have wings.</a:t>
            </a:r>
          </a:p>
          <a:p>
            <a:pPr>
              <a:buFontTx/>
              <a:buChar char="-"/>
            </a:pPr>
            <a:r>
              <a:rPr lang="en-US" sz="2400" dirty="0" smtClean="0">
                <a:latin typeface="Gill Sans MT" pitchFamily="34" charset="0"/>
                <a:sym typeface="Wingdings" pitchFamily="2" charset="2"/>
              </a:rPr>
              <a:t>Fire ants are </a:t>
            </a:r>
            <a:r>
              <a:rPr lang="en-US" sz="2400" b="1" dirty="0" smtClean="0">
                <a:latin typeface="Gill Sans MT" pitchFamily="34" charset="0"/>
                <a:sym typeface="Wingdings" pitchFamily="2" charset="2"/>
              </a:rPr>
              <a:t>capable of stinging </a:t>
            </a:r>
            <a:r>
              <a:rPr lang="en-US" sz="2400" dirty="0" smtClean="0">
                <a:latin typeface="Gill Sans MT" pitchFamily="34" charset="0"/>
                <a:sym typeface="Wingdings" pitchFamily="2" charset="2"/>
              </a:rPr>
              <a:t>and while they are not deadly, they can </a:t>
            </a:r>
            <a:r>
              <a:rPr lang="en-US" sz="2400" b="1" dirty="0" smtClean="0">
                <a:latin typeface="Gill Sans MT" pitchFamily="34" charset="0"/>
                <a:sym typeface="Wingdings" pitchFamily="2" charset="2"/>
              </a:rPr>
              <a:t>cause intense pain</a:t>
            </a:r>
            <a:r>
              <a:rPr lang="en-US" sz="2400" dirty="0" smtClean="0">
                <a:latin typeface="Gill Sans MT" pitchFamily="34" charset="0"/>
                <a:sym typeface="Wingdings" pitchFamily="2" charset="2"/>
              </a:rPr>
              <a:t>.</a:t>
            </a:r>
          </a:p>
          <a:p>
            <a:pPr>
              <a:buFontTx/>
              <a:buChar char="-"/>
            </a:pPr>
            <a:r>
              <a:rPr lang="en-US" sz="2400" dirty="0" smtClean="0">
                <a:latin typeface="Gill Sans MT" pitchFamily="34" charset="0"/>
                <a:sym typeface="Wingdings" pitchFamily="2" charset="2"/>
              </a:rPr>
              <a:t>Fire acts can </a:t>
            </a:r>
            <a:r>
              <a:rPr lang="en-US" sz="2400" b="1" dirty="0" smtClean="0">
                <a:latin typeface="Gill Sans MT" pitchFamily="34" charset="0"/>
                <a:sym typeface="Wingdings" pitchFamily="2" charset="2"/>
              </a:rPr>
              <a:t>form new colonies through flight, walking, or forming balls of dirt on water and floating to new locations</a:t>
            </a:r>
            <a:r>
              <a:rPr lang="en-US" sz="2400" dirty="0" smtClean="0">
                <a:latin typeface="Gill Sans MT" pitchFamily="34" charset="0"/>
                <a:sym typeface="Wingdings" pitchFamily="2" charset="2"/>
              </a:rPr>
              <a:t>.</a:t>
            </a:r>
          </a:p>
          <a:p>
            <a:pPr>
              <a:buFontTx/>
              <a:buChar char="-"/>
            </a:pPr>
            <a:r>
              <a:rPr lang="en-US" sz="2400" dirty="0" smtClean="0">
                <a:latin typeface="Gill Sans MT" pitchFamily="34" charset="0"/>
                <a:sym typeface="Wingdings" pitchFamily="2" charset="2"/>
              </a:rPr>
              <a:t>Ants </a:t>
            </a:r>
            <a:r>
              <a:rPr lang="en-US" sz="2400" b="1" dirty="0" smtClean="0">
                <a:latin typeface="Gill Sans MT" pitchFamily="34" charset="0"/>
                <a:sym typeface="Wingdings" pitchFamily="2" charset="2"/>
              </a:rPr>
              <a:t>form hills that are capable of stretching miles and contain millions of ants.</a:t>
            </a:r>
            <a:endParaRPr lang="en-US" sz="2400" b="1" i="1" dirty="0" smtClean="0">
              <a:solidFill>
                <a:srgbClr val="FF0000"/>
              </a:solidFill>
              <a:latin typeface="Gill Sans MT" pitchFamily="34" charset="0"/>
              <a:sym typeface="Wingdings" pitchFamily="2" charset="2"/>
            </a:endParaRPr>
          </a:p>
        </p:txBody>
      </p:sp>
      <p:pic>
        <p:nvPicPr>
          <p:cNvPr id="1026" name="Picture 2" descr="http://t2.gstatic.com/images?q=tbn:ANd9GcSC0J_vJTjR7pZ5iAKg9dm7U2EJ4cNFd-H09FdgdaE275_fmAi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685801"/>
            <a:ext cx="31242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761241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  <a:solidFill>
            <a:srgbClr val="FF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latin typeface="Jokerman" pitchFamily="82" charset="0"/>
              </a:rPr>
              <a:t>FREAKY FRIDAY</a:t>
            </a:r>
            <a:endParaRPr lang="en-US" dirty="0">
              <a:latin typeface="Jokerman" pitchFamily="82" charset="0"/>
            </a:endParaRP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6172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u="sng" dirty="0" smtClean="0">
                <a:latin typeface="Gill Sans MT" pitchFamily="34" charset="0"/>
                <a:hlinkClick r:id="rId2"/>
              </a:rPr>
              <a:t>Superb Bird of Paradise</a:t>
            </a:r>
            <a:r>
              <a:rPr lang="en-US" sz="2400" dirty="0" smtClean="0">
                <a:latin typeface="Gill Sans MT" pitchFamily="34" charset="0"/>
              </a:rPr>
              <a:t> </a:t>
            </a:r>
            <a:r>
              <a:rPr lang="en-US" sz="2400" i="1" dirty="0" smtClean="0">
                <a:latin typeface="Gill Sans MT" pitchFamily="34" charset="0"/>
              </a:rPr>
              <a:t>(</a:t>
            </a:r>
            <a:r>
              <a:rPr lang="en-US" sz="2400" i="1" dirty="0" err="1" smtClean="0">
                <a:latin typeface="Gill Sans MT" pitchFamily="34" charset="0"/>
              </a:rPr>
              <a:t>Lophorina</a:t>
            </a:r>
            <a:r>
              <a:rPr lang="en-US" sz="2400" i="1" dirty="0" smtClean="0">
                <a:latin typeface="Gill Sans MT" pitchFamily="34" charset="0"/>
              </a:rPr>
              <a:t> </a:t>
            </a:r>
            <a:r>
              <a:rPr lang="en-US" sz="2400" i="1" dirty="0" err="1" smtClean="0">
                <a:latin typeface="Gill Sans MT" pitchFamily="34" charset="0"/>
              </a:rPr>
              <a:t>superba</a:t>
            </a:r>
            <a:r>
              <a:rPr lang="en-US" sz="2400" i="1" dirty="0" smtClean="0">
                <a:latin typeface="Gill Sans MT" pitchFamily="34" charset="0"/>
              </a:rPr>
              <a:t>)</a:t>
            </a:r>
            <a:endParaRPr lang="en-US" sz="2400" b="1" u="sng" dirty="0" smtClean="0">
              <a:latin typeface="Gill Sans MT" pitchFamily="34" charset="0"/>
            </a:endParaRPr>
          </a:p>
          <a:p>
            <a:pPr>
              <a:buFontTx/>
              <a:buChar char="-"/>
            </a:pPr>
            <a:r>
              <a:rPr lang="en-US" sz="2400" dirty="0" smtClean="0">
                <a:latin typeface="Gill Sans MT" pitchFamily="34" charset="0"/>
              </a:rPr>
              <a:t>This bird is a member of the family, </a:t>
            </a:r>
            <a:br>
              <a:rPr lang="en-US" sz="2400" dirty="0" smtClean="0">
                <a:latin typeface="Gill Sans MT" pitchFamily="34" charset="0"/>
              </a:rPr>
            </a:br>
            <a:r>
              <a:rPr lang="en-US" sz="2400" dirty="0" smtClean="0">
                <a:latin typeface="Gill Sans MT" pitchFamily="34" charset="0"/>
              </a:rPr>
              <a:t>birds-of-paradise, in which most of the</a:t>
            </a:r>
            <a:br>
              <a:rPr lang="en-US" sz="2400" dirty="0" smtClean="0">
                <a:latin typeface="Gill Sans MT" pitchFamily="34" charset="0"/>
              </a:rPr>
            </a:br>
            <a:r>
              <a:rPr lang="en-US" sz="2400" dirty="0" smtClean="0">
                <a:latin typeface="Gill Sans MT" pitchFamily="34" charset="0"/>
              </a:rPr>
              <a:t>males have very colorful feathers which</a:t>
            </a:r>
            <a:br>
              <a:rPr lang="en-US" sz="2400" dirty="0" smtClean="0">
                <a:latin typeface="Gill Sans MT" pitchFamily="34" charset="0"/>
              </a:rPr>
            </a:br>
            <a:r>
              <a:rPr lang="en-US" sz="2400" dirty="0" smtClean="0">
                <a:latin typeface="Gill Sans MT" pitchFamily="34" charset="0"/>
              </a:rPr>
              <a:t>is called </a:t>
            </a:r>
            <a:r>
              <a:rPr lang="en-US" sz="2400" b="1" dirty="0" smtClean="0">
                <a:solidFill>
                  <a:srgbClr val="008000"/>
                </a:solidFill>
                <a:latin typeface="Gill Sans MT" pitchFamily="34" charset="0"/>
              </a:rPr>
              <a:t>sexual dimorphism</a:t>
            </a:r>
            <a:r>
              <a:rPr lang="en-US" sz="2400" b="1" dirty="0" smtClean="0">
                <a:latin typeface="Gill Sans MT" pitchFamily="34" charset="0"/>
              </a:rPr>
              <a:t>. </a:t>
            </a:r>
          </a:p>
          <a:p>
            <a:pPr>
              <a:buFontTx/>
              <a:buChar char="-"/>
            </a:pPr>
            <a:r>
              <a:rPr lang="en-US" sz="2400" b="1" dirty="0" smtClean="0">
                <a:latin typeface="Gill Sans MT" pitchFamily="34" charset="0"/>
              </a:rPr>
              <a:t>Female Superb Birds of Paradise are extremely rare </a:t>
            </a:r>
            <a:r>
              <a:rPr lang="en-US" sz="2400" dirty="0" smtClean="0">
                <a:latin typeface="Gill Sans MT" pitchFamily="34" charset="0"/>
              </a:rPr>
              <a:t>so </a:t>
            </a:r>
            <a:r>
              <a:rPr lang="en-US" sz="2400" b="1" dirty="0" smtClean="0">
                <a:latin typeface="Gill Sans MT" pitchFamily="34" charset="0"/>
              </a:rPr>
              <a:t>competition for mates is very high</a:t>
            </a:r>
            <a:r>
              <a:rPr lang="en-US" sz="2400" dirty="0" smtClean="0">
                <a:latin typeface="Gill Sans MT" pitchFamily="34" charset="0"/>
              </a:rPr>
              <a:t>.</a:t>
            </a:r>
          </a:p>
          <a:p>
            <a:pPr>
              <a:buFontTx/>
              <a:buChar char="-"/>
            </a:pPr>
            <a:r>
              <a:rPr lang="en-US" sz="2400" dirty="0" smtClean="0">
                <a:latin typeface="Gill Sans MT" pitchFamily="34" charset="0"/>
                <a:sym typeface="Wingdings" pitchFamily="2" charset="2"/>
              </a:rPr>
              <a:t>The male Superb Bird of Paradise </a:t>
            </a:r>
            <a:r>
              <a:rPr lang="en-US" sz="2400" b="1" dirty="0" smtClean="0">
                <a:latin typeface="Gill Sans MT" pitchFamily="34" charset="0"/>
                <a:sym typeface="Wingdings" pitchFamily="2" charset="2"/>
              </a:rPr>
              <a:t>attracts females with a loud call</a:t>
            </a:r>
            <a:r>
              <a:rPr lang="en-US" sz="2400" dirty="0" smtClean="0">
                <a:latin typeface="Gill Sans MT" pitchFamily="34" charset="0"/>
                <a:sym typeface="Wingdings" pitchFamily="2" charset="2"/>
              </a:rPr>
              <a:t>, then </a:t>
            </a:r>
            <a:r>
              <a:rPr lang="en-US" sz="2400" b="1" dirty="0" smtClean="0">
                <a:latin typeface="Gill Sans MT" pitchFamily="34" charset="0"/>
                <a:sym typeface="Wingdings" pitchFamily="2" charset="2"/>
              </a:rPr>
              <a:t>dances by bouncing back and forth while surrounding the female</a:t>
            </a:r>
            <a:r>
              <a:rPr lang="en-US" sz="2400" dirty="0" smtClean="0">
                <a:latin typeface="Gill Sans MT" pitchFamily="34" charset="0"/>
                <a:sym typeface="Wingdings" pitchFamily="2" charset="2"/>
              </a:rPr>
              <a:t> and </a:t>
            </a:r>
            <a:r>
              <a:rPr lang="en-US" sz="2400" b="1" dirty="0" smtClean="0">
                <a:latin typeface="Gill Sans MT" pitchFamily="34" charset="0"/>
                <a:sym typeface="Wingdings" pitchFamily="2" charset="2"/>
              </a:rPr>
              <a:t>exposes his chest shield</a:t>
            </a:r>
            <a:r>
              <a:rPr lang="en-US" sz="2400" dirty="0" smtClean="0">
                <a:latin typeface="Gill Sans MT" pitchFamily="34" charset="0"/>
                <a:sym typeface="Wingdings" pitchFamily="2" charset="2"/>
              </a:rPr>
              <a:t> which resembles a cartoon face.</a:t>
            </a:r>
          </a:p>
          <a:p>
            <a:pPr>
              <a:buFontTx/>
              <a:buChar char="-"/>
            </a:pPr>
            <a:r>
              <a:rPr lang="en-US" sz="2400" dirty="0" smtClean="0">
                <a:latin typeface="Gill Sans MT" pitchFamily="34" charset="0"/>
              </a:rPr>
              <a:t>Even after all of this, </a:t>
            </a:r>
            <a:r>
              <a:rPr lang="en-US" sz="2400" b="1" dirty="0" smtClean="0">
                <a:latin typeface="Gill Sans MT" pitchFamily="34" charset="0"/>
              </a:rPr>
              <a:t>females are still choosey</a:t>
            </a:r>
            <a:r>
              <a:rPr lang="en-US" sz="2400" dirty="0" smtClean="0">
                <a:latin typeface="Gill Sans MT" pitchFamily="34" charset="0"/>
              </a:rPr>
              <a:t>: they </a:t>
            </a:r>
            <a:r>
              <a:rPr lang="en-US" sz="2400" b="1" dirty="0" smtClean="0">
                <a:latin typeface="Gill Sans MT" pitchFamily="34" charset="0"/>
              </a:rPr>
              <a:t>reject usually 15-20 males</a:t>
            </a:r>
            <a:r>
              <a:rPr lang="en-US" sz="2400" dirty="0" smtClean="0">
                <a:latin typeface="Gill Sans MT" pitchFamily="34" charset="0"/>
              </a:rPr>
              <a:t> before picking a mate.</a:t>
            </a:r>
            <a:endParaRPr lang="en-US" sz="2400" b="1" i="1" dirty="0" smtClean="0">
              <a:solidFill>
                <a:srgbClr val="FF0000"/>
              </a:solidFill>
              <a:latin typeface="Gill Sans MT" pitchFamily="34" charset="0"/>
              <a:sym typeface="Wingdings" pitchFamily="2" charset="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685800"/>
            <a:ext cx="32766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97117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  <a:solidFill>
            <a:srgbClr val="FF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latin typeface="Jokerman" pitchFamily="82" charset="0"/>
              </a:rPr>
              <a:t>FREAKY FRIDAY</a:t>
            </a:r>
            <a:endParaRPr lang="en-US" dirty="0">
              <a:latin typeface="Jokerman" pitchFamily="82" charset="0"/>
            </a:endParaRP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6172200"/>
          </a:xfrm>
        </p:spPr>
        <p:txBody>
          <a:bodyPr>
            <a:normAutofit/>
          </a:bodyPr>
          <a:lstStyle/>
          <a:p>
            <a:pPr marL="0" indent="0">
              <a:buFont typeface="Arial" charset="0"/>
              <a:buNone/>
            </a:pPr>
            <a:r>
              <a:rPr lang="en-US" sz="2400" b="1" u="sng" dirty="0" smtClean="0">
                <a:latin typeface="Gill Sans MT" pitchFamily="34" charset="0"/>
                <a:hlinkClick r:id="rId2"/>
              </a:rPr>
              <a:t>Stoat</a:t>
            </a:r>
            <a:r>
              <a:rPr lang="en-US" sz="2400" b="1" dirty="0" smtClean="0">
                <a:latin typeface="Gill Sans MT" pitchFamily="34" charset="0"/>
              </a:rPr>
              <a:t> </a:t>
            </a:r>
            <a:r>
              <a:rPr lang="en-US" sz="2400" dirty="0" smtClean="0">
                <a:latin typeface="Gill Sans MT" pitchFamily="34" charset="0"/>
              </a:rPr>
              <a:t>(</a:t>
            </a:r>
            <a:r>
              <a:rPr lang="en-US" sz="2400" i="1" dirty="0" err="1" smtClean="0">
                <a:latin typeface="Gill Sans MT" pitchFamily="34" charset="0"/>
              </a:rPr>
              <a:t>Mustela</a:t>
            </a:r>
            <a:r>
              <a:rPr lang="en-US" sz="2400" i="1" dirty="0" smtClean="0">
                <a:latin typeface="Gill Sans MT" pitchFamily="34" charset="0"/>
              </a:rPr>
              <a:t> </a:t>
            </a:r>
            <a:r>
              <a:rPr lang="en-US" sz="2400" i="1" dirty="0" err="1" smtClean="0">
                <a:latin typeface="Gill Sans MT" pitchFamily="34" charset="0"/>
              </a:rPr>
              <a:t>erminea</a:t>
            </a:r>
            <a:r>
              <a:rPr lang="en-US" sz="2400" dirty="0" smtClean="0">
                <a:latin typeface="Gill Sans MT" pitchFamily="34" charset="0"/>
              </a:rPr>
              <a:t>)</a:t>
            </a:r>
            <a:endParaRPr lang="en-US" sz="2400" b="1" u="sng" dirty="0" smtClean="0">
              <a:latin typeface="Gill Sans MT" pitchFamily="34" charset="0"/>
            </a:endParaRPr>
          </a:p>
          <a:p>
            <a:pPr>
              <a:buFontTx/>
              <a:buChar char="-"/>
            </a:pPr>
            <a:r>
              <a:rPr lang="en-US" sz="2400" dirty="0" smtClean="0">
                <a:latin typeface="Gill Sans MT" pitchFamily="34" charset="0"/>
              </a:rPr>
              <a:t>This relative of the weasel lives in northern </a:t>
            </a:r>
            <a:br>
              <a:rPr lang="en-US" sz="2400" dirty="0" smtClean="0">
                <a:latin typeface="Gill Sans MT" pitchFamily="34" charset="0"/>
              </a:rPr>
            </a:br>
            <a:r>
              <a:rPr lang="en-US" sz="2400" dirty="0" smtClean="0">
                <a:latin typeface="Gill Sans MT" pitchFamily="34" charset="0"/>
              </a:rPr>
              <a:t>climates, mostly in Canada, Europe, and Russia.</a:t>
            </a:r>
          </a:p>
          <a:p>
            <a:pPr>
              <a:buFontTx/>
              <a:buChar char="-"/>
            </a:pPr>
            <a:r>
              <a:rPr lang="en-US" sz="2400" dirty="0" smtClean="0">
                <a:latin typeface="Gill Sans MT" pitchFamily="34" charset="0"/>
              </a:rPr>
              <a:t>This animal displays a common habit, which is </a:t>
            </a:r>
            <a:br>
              <a:rPr lang="en-US" sz="2400" dirty="0" smtClean="0">
                <a:latin typeface="Gill Sans MT" pitchFamily="34" charset="0"/>
              </a:rPr>
            </a:br>
            <a:r>
              <a:rPr lang="en-US" sz="2400" dirty="0" smtClean="0">
                <a:latin typeface="Gill Sans MT" pitchFamily="34" charset="0"/>
              </a:rPr>
              <a:t>being affected by a </a:t>
            </a:r>
            <a:r>
              <a:rPr lang="en-US" sz="2400" b="1" dirty="0" smtClean="0">
                <a:solidFill>
                  <a:srgbClr val="008000"/>
                </a:solidFill>
                <a:latin typeface="Gill Sans MT" pitchFamily="34" charset="0"/>
              </a:rPr>
              <a:t>photoperiod </a:t>
            </a:r>
            <a:r>
              <a:rPr lang="en-US" sz="2400" dirty="0" smtClean="0">
                <a:solidFill>
                  <a:srgbClr val="008000"/>
                </a:solidFill>
                <a:latin typeface="Gill Sans MT" pitchFamily="34" charset="0"/>
              </a:rPr>
              <a:t>(=time length</a:t>
            </a:r>
            <a:br>
              <a:rPr lang="en-US" sz="2400" dirty="0" smtClean="0">
                <a:solidFill>
                  <a:srgbClr val="008000"/>
                </a:solidFill>
                <a:latin typeface="Gill Sans MT" pitchFamily="34" charset="0"/>
              </a:rPr>
            </a:br>
            <a:r>
              <a:rPr lang="en-US" sz="2400" dirty="0" smtClean="0">
                <a:solidFill>
                  <a:srgbClr val="008000"/>
                </a:solidFill>
                <a:latin typeface="Gill Sans MT" pitchFamily="34" charset="0"/>
              </a:rPr>
              <a:t>an organism is exposed to day light)</a:t>
            </a:r>
            <a:endParaRPr lang="en-US" sz="2400" b="1" dirty="0" smtClean="0">
              <a:solidFill>
                <a:srgbClr val="008000"/>
              </a:solidFill>
              <a:latin typeface="Gill Sans MT" pitchFamily="34" charset="0"/>
            </a:endParaRPr>
          </a:p>
          <a:p>
            <a:pPr>
              <a:buFontTx/>
              <a:buChar char="-"/>
            </a:pPr>
            <a:r>
              <a:rPr lang="en-US" sz="2400" dirty="0" smtClean="0">
                <a:latin typeface="Gill Sans MT" pitchFamily="34" charset="0"/>
              </a:rPr>
              <a:t>The stoat </a:t>
            </a:r>
            <a:r>
              <a:rPr lang="en-US" sz="2400" b="1" dirty="0" smtClean="0">
                <a:latin typeface="Gill Sans MT" pitchFamily="34" charset="0"/>
              </a:rPr>
              <a:t>will dash and jump around so fast that the prey, usually rabbits, become hypnotized by watching that dance and forget that the predator is coming closer to them.</a:t>
            </a:r>
          </a:p>
          <a:p>
            <a:pPr marL="0" indent="0">
              <a:buNone/>
            </a:pPr>
            <a:r>
              <a:rPr lang="en-US" sz="2400" i="1" dirty="0" smtClean="0">
                <a:solidFill>
                  <a:srgbClr val="FF0000"/>
                </a:solidFill>
                <a:latin typeface="Gill Sans MT" pitchFamily="34" charset="0"/>
                <a:sym typeface="Wingdings" pitchFamily="2" charset="2"/>
              </a:rPr>
              <a:t>	</a:t>
            </a:r>
          </a:p>
          <a:p>
            <a:pPr marL="0" indent="0">
              <a:buNone/>
            </a:pPr>
            <a:r>
              <a:rPr lang="en-US" sz="2400" b="1" i="1" dirty="0">
                <a:solidFill>
                  <a:srgbClr val="FF0000"/>
                </a:solidFill>
                <a:latin typeface="Gill Sans MT" pitchFamily="34" charset="0"/>
                <a:sym typeface="Wingdings" pitchFamily="2" charset="2"/>
              </a:rPr>
              <a:t>	</a:t>
            </a:r>
            <a:endParaRPr lang="en-US" sz="2400" dirty="0" smtClean="0">
              <a:latin typeface="Gill Sans MT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2622" t="20151" r="17095" b="24409"/>
          <a:stretch/>
        </p:blipFill>
        <p:spPr>
          <a:xfrm>
            <a:off x="6400800" y="685800"/>
            <a:ext cx="2743201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04713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  <a:solidFill>
            <a:srgbClr val="FF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latin typeface="Jokerman" pitchFamily="82" charset="0"/>
              </a:rPr>
              <a:t>FREAKY FRIDAY</a:t>
            </a:r>
            <a:endParaRPr lang="en-US" dirty="0">
              <a:latin typeface="Jokerman" pitchFamily="82" charset="0"/>
            </a:endParaRP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6172200"/>
          </a:xfrm>
        </p:spPr>
        <p:txBody>
          <a:bodyPr>
            <a:normAutofit/>
          </a:bodyPr>
          <a:lstStyle/>
          <a:p>
            <a:pPr marL="0" indent="0">
              <a:buFont typeface="Arial" charset="0"/>
              <a:buNone/>
            </a:pPr>
            <a:r>
              <a:rPr lang="en-US" sz="2400" b="1" u="sng" dirty="0" err="1" smtClean="0">
                <a:latin typeface="Gill Sans MT" pitchFamily="34" charset="0"/>
                <a:hlinkClick r:id="rId2"/>
              </a:rPr>
              <a:t>Bobbit</a:t>
            </a:r>
            <a:r>
              <a:rPr lang="en-US" sz="2400" b="1" u="sng" dirty="0" smtClean="0">
                <a:latin typeface="Gill Sans MT" pitchFamily="34" charset="0"/>
                <a:hlinkClick r:id="rId2"/>
              </a:rPr>
              <a:t> Worm</a:t>
            </a:r>
            <a:r>
              <a:rPr lang="en-US" sz="2400" b="1" dirty="0" smtClean="0">
                <a:latin typeface="Gill Sans MT" pitchFamily="34" charset="0"/>
                <a:hlinkClick r:id="rId2"/>
              </a:rPr>
              <a:t> </a:t>
            </a:r>
            <a:r>
              <a:rPr lang="en-US" sz="2400" dirty="0" smtClean="0">
                <a:latin typeface="Gill Sans MT" pitchFamily="34" charset="0"/>
              </a:rPr>
              <a:t>(</a:t>
            </a:r>
            <a:r>
              <a:rPr lang="en-US" sz="2400" i="1" dirty="0">
                <a:latin typeface="Gill Sans MT" pitchFamily="34" charset="0"/>
              </a:rPr>
              <a:t>Eunice </a:t>
            </a:r>
            <a:r>
              <a:rPr lang="en-US" sz="2400" i="1" dirty="0" err="1">
                <a:latin typeface="Gill Sans MT" pitchFamily="34" charset="0"/>
              </a:rPr>
              <a:t>aphroditois</a:t>
            </a:r>
            <a:r>
              <a:rPr lang="en-US" sz="2400" dirty="0" smtClean="0">
                <a:latin typeface="Gill Sans MT" pitchFamily="34" charset="0"/>
              </a:rPr>
              <a:t>)</a:t>
            </a:r>
            <a:endParaRPr lang="en-US" sz="2400" b="1" u="sng" dirty="0" smtClean="0">
              <a:latin typeface="Gill Sans MT" pitchFamily="34" charset="0"/>
            </a:endParaRPr>
          </a:p>
          <a:p>
            <a:pPr>
              <a:buFontTx/>
              <a:buChar char="-"/>
            </a:pPr>
            <a:r>
              <a:rPr lang="en-US" sz="2400" dirty="0" smtClean="0">
                <a:latin typeface="Gill Sans MT" pitchFamily="34" charset="0"/>
              </a:rPr>
              <a:t>This aquatic worm </a:t>
            </a:r>
            <a:r>
              <a:rPr lang="en-US" sz="2400" b="1" dirty="0" smtClean="0">
                <a:latin typeface="Gill Sans MT" pitchFamily="34" charset="0"/>
              </a:rPr>
              <a:t>buries itself in ocean beds </a:t>
            </a:r>
            <a:br>
              <a:rPr lang="en-US" sz="2400" b="1" dirty="0" smtClean="0">
                <a:latin typeface="Gill Sans MT" pitchFamily="34" charset="0"/>
              </a:rPr>
            </a:br>
            <a:r>
              <a:rPr lang="en-US" sz="2400" dirty="0" smtClean="0">
                <a:latin typeface="Gill Sans MT" pitchFamily="34" charset="0"/>
              </a:rPr>
              <a:t>and</a:t>
            </a:r>
            <a:r>
              <a:rPr lang="en-US" sz="2400" b="1" dirty="0" smtClean="0">
                <a:latin typeface="Gill Sans MT" pitchFamily="34" charset="0"/>
              </a:rPr>
              <a:t> </a:t>
            </a:r>
            <a:r>
              <a:rPr lang="en-US" sz="2400" dirty="0" smtClean="0">
                <a:latin typeface="Gill Sans MT" pitchFamily="34" charset="0"/>
              </a:rPr>
              <a:t>can</a:t>
            </a:r>
            <a:r>
              <a:rPr lang="en-US" sz="2400" b="1" dirty="0" smtClean="0">
                <a:latin typeface="Gill Sans MT" pitchFamily="34" charset="0"/>
              </a:rPr>
              <a:t> grow to be over 10 feet long</a:t>
            </a:r>
            <a:r>
              <a:rPr lang="en-US" sz="2400" dirty="0" smtClean="0">
                <a:latin typeface="Gill Sans MT" pitchFamily="34" charset="0"/>
              </a:rPr>
              <a:t>.</a:t>
            </a:r>
          </a:p>
          <a:p>
            <a:pPr>
              <a:buFontTx/>
              <a:buChar char="-"/>
            </a:pPr>
            <a:r>
              <a:rPr lang="en-US" sz="2400" dirty="0" smtClean="0">
                <a:latin typeface="Gill Sans MT" pitchFamily="34" charset="0"/>
              </a:rPr>
              <a:t>It possesses </a:t>
            </a:r>
            <a:r>
              <a:rPr lang="en-US" sz="2400" b="1" dirty="0" smtClean="0">
                <a:latin typeface="Gill Sans MT" pitchFamily="34" charset="0"/>
              </a:rPr>
              <a:t>5 antennae near its mouth which </a:t>
            </a:r>
            <a:br>
              <a:rPr lang="en-US" sz="2400" b="1" dirty="0" smtClean="0">
                <a:latin typeface="Gill Sans MT" pitchFamily="34" charset="0"/>
              </a:rPr>
            </a:br>
            <a:r>
              <a:rPr lang="en-US" sz="2400" b="1" dirty="0" smtClean="0">
                <a:latin typeface="Gill Sans MT" pitchFamily="34" charset="0"/>
              </a:rPr>
              <a:t>allows</a:t>
            </a:r>
            <a:r>
              <a:rPr lang="en-US" sz="2400" b="1" dirty="0">
                <a:latin typeface="Gill Sans MT" pitchFamily="34" charset="0"/>
              </a:rPr>
              <a:t> </a:t>
            </a:r>
            <a:r>
              <a:rPr lang="en-US" sz="2400" b="1" dirty="0" smtClean="0">
                <a:latin typeface="Gill Sans MT" pitchFamily="34" charset="0"/>
              </a:rPr>
              <a:t>it to catch it’s prey at speeds faster </a:t>
            </a:r>
            <a:br>
              <a:rPr lang="en-US" sz="2400" b="1" dirty="0" smtClean="0">
                <a:latin typeface="Gill Sans MT" pitchFamily="34" charset="0"/>
              </a:rPr>
            </a:br>
            <a:r>
              <a:rPr lang="en-US" sz="2400" b="1" dirty="0" smtClean="0">
                <a:latin typeface="Gill Sans MT" pitchFamily="34" charset="0"/>
              </a:rPr>
              <a:t>than any aquatic animal, </a:t>
            </a:r>
            <a:r>
              <a:rPr lang="en-US" sz="2400" dirty="0" smtClean="0">
                <a:latin typeface="Gill Sans MT" pitchFamily="34" charset="0"/>
              </a:rPr>
              <a:t>typically fast enough</a:t>
            </a:r>
            <a:br>
              <a:rPr lang="en-US" sz="2400" dirty="0" smtClean="0">
                <a:latin typeface="Gill Sans MT" pitchFamily="34" charset="0"/>
              </a:rPr>
            </a:br>
            <a:r>
              <a:rPr lang="en-US" sz="2400" dirty="0" smtClean="0">
                <a:latin typeface="Gill Sans MT" pitchFamily="34" charset="0"/>
              </a:rPr>
              <a:t>that </a:t>
            </a:r>
            <a:r>
              <a:rPr lang="en-US" sz="2400" b="1" dirty="0" smtClean="0">
                <a:latin typeface="Gill Sans MT" pitchFamily="34" charset="0"/>
              </a:rPr>
              <a:t>many of their victims are cut in half</a:t>
            </a:r>
            <a:r>
              <a:rPr lang="en-US" sz="2400" dirty="0" smtClean="0">
                <a:latin typeface="Gill Sans MT" pitchFamily="34" charset="0"/>
              </a:rPr>
              <a:t>.</a:t>
            </a:r>
            <a:endParaRPr lang="en-US" sz="2400" b="1" dirty="0" smtClean="0">
              <a:latin typeface="Gill Sans MT" pitchFamily="34" charset="0"/>
            </a:endParaRPr>
          </a:p>
          <a:p>
            <a:pPr>
              <a:buFontTx/>
              <a:buChar char="-"/>
            </a:pPr>
            <a:r>
              <a:rPr lang="en-US" sz="2400" dirty="0" smtClean="0">
                <a:latin typeface="Gill Sans MT" pitchFamily="34" charset="0"/>
              </a:rPr>
              <a:t>It possesses a toxic </a:t>
            </a:r>
            <a:r>
              <a:rPr lang="en-US" sz="2400" b="1" dirty="0" smtClean="0">
                <a:latin typeface="Gill Sans MT" pitchFamily="34" charset="0"/>
              </a:rPr>
              <a:t>venom that paralyzes it’s prey</a:t>
            </a:r>
            <a:r>
              <a:rPr lang="en-US" sz="2400" dirty="0" smtClean="0">
                <a:latin typeface="Gill Sans MT" pitchFamily="34" charset="0"/>
              </a:rPr>
              <a:t/>
            </a:r>
            <a:br>
              <a:rPr lang="en-US" sz="2400" dirty="0" smtClean="0">
                <a:latin typeface="Gill Sans MT" pitchFamily="34" charset="0"/>
              </a:rPr>
            </a:br>
            <a:r>
              <a:rPr lang="en-US" sz="2400" dirty="0" smtClean="0">
                <a:latin typeface="Gill Sans MT" pitchFamily="34" charset="0"/>
              </a:rPr>
              <a:t>immediately and then </a:t>
            </a:r>
            <a:r>
              <a:rPr lang="en-US" sz="2400" b="1" dirty="0" smtClean="0">
                <a:latin typeface="Gill Sans MT" pitchFamily="34" charset="0"/>
              </a:rPr>
              <a:t>drags the prey underneath the mud </a:t>
            </a:r>
            <a:r>
              <a:rPr lang="en-US" sz="2400" dirty="0" smtClean="0">
                <a:latin typeface="Gill Sans MT" pitchFamily="34" charset="0"/>
              </a:rPr>
              <a:t>to feast on it.</a:t>
            </a:r>
          </a:p>
          <a:p>
            <a:pPr>
              <a:buFontTx/>
              <a:buChar char="-"/>
            </a:pPr>
            <a:r>
              <a:rPr lang="en-US" sz="2400" dirty="0" smtClean="0">
                <a:latin typeface="Gill Sans MT" pitchFamily="34" charset="0"/>
              </a:rPr>
              <a:t>Recently, they have become </a:t>
            </a:r>
            <a:r>
              <a:rPr lang="en-US" sz="2400" b="1" dirty="0" smtClean="0">
                <a:latin typeface="Gill Sans MT" pitchFamily="34" charset="0"/>
              </a:rPr>
              <a:t>an issue in large public aquariums</a:t>
            </a:r>
            <a:r>
              <a:rPr lang="en-US" sz="2400" dirty="0" smtClean="0">
                <a:latin typeface="Gill Sans MT" pitchFamily="34" charset="0"/>
              </a:rPr>
              <a:t>, because they have been </a:t>
            </a:r>
            <a:r>
              <a:rPr lang="en-US" sz="2400" b="1" dirty="0" smtClean="0">
                <a:latin typeface="Gill Sans MT" pitchFamily="34" charset="0"/>
              </a:rPr>
              <a:t>eating all the fish or slicing them in half</a:t>
            </a:r>
            <a:r>
              <a:rPr lang="en-US" sz="2400" dirty="0" smtClean="0">
                <a:latin typeface="Gill Sans MT" pitchFamily="34" charset="0"/>
              </a:rPr>
              <a:t>.</a:t>
            </a:r>
          </a:p>
        </p:txBody>
      </p:sp>
      <p:pic>
        <p:nvPicPr>
          <p:cNvPr id="1026" name="Picture 2" descr="http://www.wired.com/images_blogs/wiredscience/2013/08/bobbit-660x68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7" r="4588"/>
          <a:stretch/>
        </p:blipFill>
        <p:spPr bwMode="auto">
          <a:xfrm>
            <a:off x="6705600" y="685801"/>
            <a:ext cx="2441448" cy="251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724551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  <a:solidFill>
            <a:srgbClr val="FF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latin typeface="Jokerman" pitchFamily="82" charset="0"/>
              </a:rPr>
              <a:t>FREAKY FRIDAY</a:t>
            </a:r>
            <a:endParaRPr lang="en-US" dirty="0">
              <a:latin typeface="Jokerman" pitchFamily="82" charset="0"/>
            </a:endParaRP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6172200"/>
          </a:xfrm>
        </p:spPr>
        <p:txBody>
          <a:bodyPr>
            <a:normAutofit lnSpcReduction="10000"/>
          </a:bodyPr>
          <a:lstStyle/>
          <a:p>
            <a:pPr marL="0" indent="0">
              <a:buFont typeface="Arial" charset="0"/>
              <a:buNone/>
            </a:pPr>
            <a:r>
              <a:rPr lang="en-US" sz="2400" b="1" u="sng" dirty="0" smtClean="0">
                <a:latin typeface="Gill Sans MT" pitchFamily="34" charset="0"/>
                <a:hlinkClick r:id="rId2"/>
              </a:rPr>
              <a:t>Lyrebird</a:t>
            </a:r>
            <a:r>
              <a:rPr lang="en-US" sz="2400" b="1" dirty="0" smtClean="0">
                <a:latin typeface="Gill Sans MT" pitchFamily="34" charset="0"/>
              </a:rPr>
              <a:t> </a:t>
            </a:r>
            <a:r>
              <a:rPr lang="en-US" sz="2400" dirty="0" smtClean="0">
                <a:latin typeface="Gill Sans MT" pitchFamily="34" charset="0"/>
              </a:rPr>
              <a:t>(</a:t>
            </a:r>
            <a:r>
              <a:rPr lang="en-US" sz="2400" i="1" dirty="0" err="1" smtClean="0">
                <a:latin typeface="Gill Sans MT" pitchFamily="34" charset="0"/>
              </a:rPr>
              <a:t>Menura</a:t>
            </a:r>
            <a:r>
              <a:rPr lang="en-US" sz="2400" i="1" dirty="0" smtClean="0">
                <a:latin typeface="Gill Sans MT" pitchFamily="34" charset="0"/>
              </a:rPr>
              <a:t> </a:t>
            </a:r>
            <a:r>
              <a:rPr lang="en-US" sz="2400" i="1" dirty="0" err="1" smtClean="0">
                <a:latin typeface="Gill Sans MT" pitchFamily="34" charset="0"/>
              </a:rPr>
              <a:t>novahollandiae</a:t>
            </a:r>
            <a:r>
              <a:rPr lang="en-US" sz="2400" dirty="0" smtClean="0">
                <a:latin typeface="Gill Sans MT" pitchFamily="34" charset="0"/>
              </a:rPr>
              <a:t>)</a:t>
            </a:r>
            <a:endParaRPr lang="en-US" sz="2400" b="1" u="sng" dirty="0" smtClean="0">
              <a:latin typeface="Gill Sans MT" pitchFamily="34" charset="0"/>
            </a:endParaRPr>
          </a:p>
          <a:p>
            <a:pPr>
              <a:buFontTx/>
              <a:buChar char="-"/>
            </a:pPr>
            <a:r>
              <a:rPr lang="en-US" sz="2400" dirty="0" smtClean="0">
                <a:latin typeface="Gill Sans MT" pitchFamily="34" charset="0"/>
              </a:rPr>
              <a:t>This bird can </a:t>
            </a:r>
            <a:r>
              <a:rPr lang="en-US" sz="2400" b="1" dirty="0" smtClean="0">
                <a:latin typeface="Gill Sans MT" pitchFamily="34" charset="0"/>
              </a:rPr>
              <a:t>mimic practically any </a:t>
            </a:r>
            <a:br>
              <a:rPr lang="en-US" sz="2400" b="1" dirty="0" smtClean="0">
                <a:latin typeface="Gill Sans MT" pitchFamily="34" charset="0"/>
              </a:rPr>
            </a:br>
            <a:r>
              <a:rPr lang="en-US" sz="2400" b="1" dirty="0" smtClean="0">
                <a:latin typeface="Gill Sans MT" pitchFamily="34" charset="0"/>
              </a:rPr>
              <a:t>sound</a:t>
            </a:r>
            <a:r>
              <a:rPr lang="en-US" sz="2400" b="1" dirty="0">
                <a:latin typeface="Gill Sans MT" pitchFamily="34" charset="0"/>
              </a:rPr>
              <a:t> </a:t>
            </a:r>
            <a:r>
              <a:rPr lang="en-US" sz="2400" b="1" dirty="0" smtClean="0">
                <a:latin typeface="Gill Sans MT" pitchFamily="34" charset="0"/>
              </a:rPr>
              <a:t>it hears</a:t>
            </a:r>
            <a:r>
              <a:rPr lang="en-US" sz="2400" dirty="0" smtClean="0">
                <a:latin typeface="Gill Sans MT" pitchFamily="34" charset="0"/>
              </a:rPr>
              <a:t>.</a:t>
            </a:r>
          </a:p>
          <a:p>
            <a:pPr>
              <a:buFontTx/>
              <a:buChar char="-"/>
            </a:pPr>
            <a:r>
              <a:rPr lang="en-US" sz="2400" dirty="0" smtClean="0">
                <a:latin typeface="Gill Sans MT" pitchFamily="34" charset="0"/>
              </a:rPr>
              <a:t>They are almost the largest birds in their</a:t>
            </a:r>
            <a:br>
              <a:rPr lang="en-US" sz="2400" dirty="0" smtClean="0">
                <a:latin typeface="Gill Sans MT" pitchFamily="34" charset="0"/>
              </a:rPr>
            </a:br>
            <a:r>
              <a:rPr lang="en-US" sz="2400" dirty="0" smtClean="0">
                <a:latin typeface="Gill Sans MT" pitchFamily="34" charset="0"/>
              </a:rPr>
              <a:t>order, which also includes sparrows. The </a:t>
            </a:r>
            <a:br>
              <a:rPr lang="en-US" sz="2400" dirty="0" smtClean="0">
                <a:latin typeface="Gill Sans MT" pitchFamily="34" charset="0"/>
              </a:rPr>
            </a:br>
            <a:r>
              <a:rPr lang="en-US" sz="2400" dirty="0" smtClean="0">
                <a:latin typeface="Gill Sans MT" pitchFamily="34" charset="0"/>
              </a:rPr>
              <a:t>only larger bird in their group are </a:t>
            </a:r>
            <a:r>
              <a:rPr lang="en-US" sz="2400" b="1" dirty="0" smtClean="0">
                <a:latin typeface="Gill Sans MT" pitchFamily="34" charset="0"/>
              </a:rPr>
              <a:t>ravens</a:t>
            </a:r>
            <a:r>
              <a:rPr lang="en-US" sz="2400" dirty="0" smtClean="0">
                <a:latin typeface="Gill Sans MT" pitchFamily="34" charset="0"/>
              </a:rPr>
              <a:t>.</a:t>
            </a:r>
          </a:p>
          <a:p>
            <a:pPr>
              <a:buFontTx/>
              <a:buChar char="-"/>
            </a:pPr>
            <a:r>
              <a:rPr lang="en-US" sz="2400" dirty="0" smtClean="0">
                <a:latin typeface="Gill Sans MT" pitchFamily="34" charset="0"/>
              </a:rPr>
              <a:t>Their breeding season is from June-August, where they sing a lot.</a:t>
            </a:r>
          </a:p>
          <a:p>
            <a:pPr>
              <a:buFontTx/>
              <a:buChar char="-"/>
            </a:pPr>
            <a:r>
              <a:rPr lang="en-US" sz="2400" dirty="0" smtClean="0">
                <a:latin typeface="Gill Sans MT" pitchFamily="34" charset="0"/>
              </a:rPr>
              <a:t>During this time </a:t>
            </a:r>
            <a:r>
              <a:rPr lang="en-US" sz="2400" b="1" dirty="0" smtClean="0">
                <a:latin typeface="Gill Sans MT" pitchFamily="34" charset="0"/>
              </a:rPr>
              <a:t>they sing for 4 hours a day</a:t>
            </a:r>
            <a:r>
              <a:rPr lang="en-US" sz="2400" dirty="0" smtClean="0">
                <a:latin typeface="Gill Sans MT" pitchFamily="34" charset="0"/>
              </a:rPr>
              <a:t> in which </a:t>
            </a:r>
            <a:r>
              <a:rPr lang="en-US" sz="2400" b="1" dirty="0" smtClean="0">
                <a:latin typeface="Gill Sans MT" pitchFamily="34" charset="0"/>
              </a:rPr>
              <a:t>they can imitate almost any type of sound</a:t>
            </a:r>
            <a:r>
              <a:rPr lang="en-US" sz="2400" dirty="0">
                <a:latin typeface="Gill Sans MT" pitchFamily="34" charset="0"/>
              </a:rPr>
              <a:t>, </a:t>
            </a:r>
            <a:r>
              <a:rPr lang="en-US" sz="2400" b="1" dirty="0">
                <a:latin typeface="Gill Sans MT" pitchFamily="34" charset="0"/>
              </a:rPr>
              <a:t>including </a:t>
            </a:r>
            <a:r>
              <a:rPr lang="en-US" sz="2400" b="1" dirty="0" smtClean="0">
                <a:latin typeface="Gill Sans MT" pitchFamily="34" charset="0"/>
              </a:rPr>
              <a:t>chainsaws,</a:t>
            </a:r>
            <a:r>
              <a:rPr lang="en-US" sz="2400" b="1" dirty="0">
                <a:latin typeface="Gill Sans MT" pitchFamily="34" charset="0"/>
              </a:rPr>
              <a:t> </a:t>
            </a:r>
            <a:r>
              <a:rPr lang="en-US" sz="2400" b="1" dirty="0" smtClean="0">
                <a:latin typeface="Gill Sans MT" pitchFamily="34" charset="0"/>
              </a:rPr>
              <a:t>car </a:t>
            </a:r>
            <a:r>
              <a:rPr lang="en-US" sz="2400" b="1" dirty="0">
                <a:latin typeface="Gill Sans MT" pitchFamily="34" charset="0"/>
              </a:rPr>
              <a:t>alarms, </a:t>
            </a:r>
            <a:r>
              <a:rPr lang="en-US" sz="2400" b="1" dirty="0" smtClean="0">
                <a:latin typeface="Gill Sans MT" pitchFamily="34" charset="0"/>
              </a:rPr>
              <a:t>rifle-</a:t>
            </a:r>
            <a:r>
              <a:rPr lang="en-US" sz="2400" b="1" dirty="0">
                <a:latin typeface="Gill Sans MT" pitchFamily="34" charset="0"/>
              </a:rPr>
              <a:t>shots, camera shutters, dogs </a:t>
            </a:r>
            <a:r>
              <a:rPr lang="en-US" sz="2400" b="1" dirty="0" smtClean="0">
                <a:latin typeface="Gill Sans MT" pitchFamily="34" charset="0"/>
              </a:rPr>
              <a:t>barking, and even the human voice.</a:t>
            </a:r>
          </a:p>
          <a:p>
            <a:pPr>
              <a:buFontTx/>
              <a:buChar char="-"/>
            </a:pPr>
            <a:r>
              <a:rPr lang="en-US" sz="2400" dirty="0" smtClean="0">
                <a:latin typeface="Gill Sans MT" pitchFamily="34" charset="0"/>
                <a:sym typeface="Wingdings" pitchFamily="2" charset="2"/>
              </a:rPr>
              <a:t>While </a:t>
            </a:r>
            <a:r>
              <a:rPr lang="en-US" sz="2400" b="1" dirty="0" smtClean="0">
                <a:latin typeface="Gill Sans MT" pitchFamily="34" charset="0"/>
                <a:sym typeface="Wingdings" pitchFamily="2" charset="2"/>
              </a:rPr>
              <a:t>females can mimic sounds too</a:t>
            </a:r>
            <a:r>
              <a:rPr lang="en-US" sz="2400" dirty="0" smtClean="0">
                <a:latin typeface="Gill Sans MT" pitchFamily="34" charset="0"/>
                <a:sym typeface="Wingdings" pitchFamily="2" charset="2"/>
              </a:rPr>
              <a:t>, </a:t>
            </a:r>
            <a:r>
              <a:rPr lang="en-US" sz="2400" b="1" dirty="0" smtClean="0">
                <a:latin typeface="Gill Sans MT" pitchFamily="34" charset="0"/>
                <a:sym typeface="Wingdings" pitchFamily="2" charset="2"/>
              </a:rPr>
              <a:t>only males do it for a long time</a:t>
            </a:r>
            <a:r>
              <a:rPr lang="en-US" sz="2400" dirty="0" smtClean="0">
                <a:latin typeface="Gill Sans MT" pitchFamily="34" charset="0"/>
                <a:sym typeface="Wingdings" pitchFamily="2" charset="2"/>
              </a:rPr>
              <a:t>, most of the time for </a:t>
            </a:r>
            <a:r>
              <a:rPr lang="en-US" sz="2400" b="1" dirty="0" smtClean="0">
                <a:latin typeface="Gill Sans MT" pitchFamily="34" charset="0"/>
                <a:sym typeface="Wingdings" pitchFamily="2" charset="2"/>
              </a:rPr>
              <a:t>several hours in one spot</a:t>
            </a:r>
            <a:r>
              <a:rPr lang="en-US" sz="2400" dirty="0" smtClean="0">
                <a:latin typeface="Gill Sans MT" pitchFamily="34" charset="0"/>
                <a:sym typeface="Wingdings" pitchFamily="2" charset="2"/>
              </a:rPr>
              <a:t>. </a:t>
            </a:r>
            <a:r>
              <a:rPr lang="en-US" sz="2400" dirty="0">
                <a:latin typeface="Gill Sans MT" pitchFamily="34" charset="0"/>
                <a:sym typeface="Wingdings" pitchFamily="2" charset="2"/>
              </a:rPr>
              <a:t/>
            </a:r>
            <a:br>
              <a:rPr lang="en-US" sz="2400" dirty="0">
                <a:latin typeface="Gill Sans MT" pitchFamily="34" charset="0"/>
                <a:sym typeface="Wingdings" pitchFamily="2" charset="2"/>
              </a:rPr>
            </a:br>
            <a:r>
              <a:rPr lang="en-US" sz="2400" dirty="0" smtClean="0">
                <a:latin typeface="Gill Sans MT" pitchFamily="34" charset="0"/>
                <a:sym typeface="Wingdings" pitchFamily="2" charset="2"/>
              </a:rPr>
              <a:t>*Research has shown that </a:t>
            </a:r>
            <a:r>
              <a:rPr lang="en-US" sz="2400" b="1" dirty="0" smtClean="0">
                <a:latin typeface="Gill Sans MT" pitchFamily="34" charset="0"/>
                <a:sym typeface="Wingdings" pitchFamily="2" charset="2"/>
              </a:rPr>
              <a:t>females choose males who mimic the most bird songs</a:t>
            </a:r>
            <a:r>
              <a:rPr lang="en-US" sz="2400" dirty="0" smtClean="0">
                <a:latin typeface="Gill Sans MT" pitchFamily="34" charset="0"/>
                <a:sym typeface="Wingdings" pitchFamily="2" charset="2"/>
              </a:rPr>
              <a:t>. </a:t>
            </a:r>
            <a:r>
              <a:rPr lang="en-US" sz="2400" i="1" dirty="0" smtClean="0">
                <a:solidFill>
                  <a:srgbClr val="FF0000"/>
                </a:solidFill>
                <a:latin typeface="Gill Sans MT" pitchFamily="34" charset="0"/>
                <a:sym typeface="Wingdings" pitchFamily="2" charset="2"/>
              </a:rPr>
              <a:t>Why would females prefer this adaptation of the males? </a:t>
            </a:r>
            <a:endParaRPr lang="en-US" sz="2400" dirty="0" smtClean="0">
              <a:latin typeface="Gill Sans M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8156" t="2815" r="22497" b="9232"/>
          <a:stretch/>
        </p:blipFill>
        <p:spPr>
          <a:xfrm>
            <a:off x="5257800" y="685800"/>
            <a:ext cx="3886201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21903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  <a:solidFill>
            <a:srgbClr val="FF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latin typeface="Jokerman" pitchFamily="82" charset="0"/>
              </a:rPr>
              <a:t>FREAKY FRIDAY</a:t>
            </a:r>
            <a:endParaRPr lang="en-US" dirty="0">
              <a:latin typeface="Jokerman" pitchFamily="82" charset="0"/>
            </a:endParaRP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6172200"/>
          </a:xfrm>
        </p:spPr>
        <p:txBody>
          <a:bodyPr>
            <a:normAutofit fontScale="92500"/>
          </a:bodyPr>
          <a:lstStyle/>
          <a:p>
            <a:pPr marL="0" indent="0">
              <a:buFont typeface="Arial" charset="0"/>
              <a:buNone/>
            </a:pPr>
            <a:r>
              <a:rPr lang="en-US" sz="2400" b="1" u="sng" dirty="0" smtClean="0">
                <a:latin typeface="Gill Sans MT" pitchFamily="34" charset="0"/>
                <a:hlinkClick r:id="rId2"/>
              </a:rPr>
              <a:t>Zombie Fungus</a:t>
            </a:r>
            <a:r>
              <a:rPr lang="en-US" sz="2400" dirty="0">
                <a:latin typeface="Gill Sans MT" pitchFamily="34" charset="0"/>
              </a:rPr>
              <a:t> (</a:t>
            </a:r>
            <a:r>
              <a:rPr lang="en-US" sz="2400" i="1" dirty="0" err="1" smtClean="0">
                <a:latin typeface="Gill Sans MT" pitchFamily="34" charset="0"/>
              </a:rPr>
              <a:t>Ophiocordyceps</a:t>
            </a:r>
            <a:r>
              <a:rPr lang="en-US" sz="2400" dirty="0" smtClean="0">
                <a:latin typeface="Gill Sans MT" pitchFamily="34" charset="0"/>
              </a:rPr>
              <a:t>)</a:t>
            </a:r>
            <a:endParaRPr lang="en-US" sz="2400" b="1" u="sng" dirty="0" smtClean="0">
              <a:latin typeface="Gill Sans MT" pitchFamily="34" charset="0"/>
            </a:endParaRPr>
          </a:p>
          <a:p>
            <a:pPr>
              <a:buFontTx/>
              <a:buChar char="-"/>
            </a:pPr>
            <a:r>
              <a:rPr lang="en-US" sz="2600" dirty="0" smtClean="0">
                <a:latin typeface="Gill Sans MT" pitchFamily="34" charset="0"/>
              </a:rPr>
              <a:t>Insects (commonly ants) are invaded by a </a:t>
            </a:r>
            <a:br>
              <a:rPr lang="en-US" sz="2600" dirty="0" smtClean="0">
                <a:latin typeface="Gill Sans MT" pitchFamily="34" charset="0"/>
              </a:rPr>
            </a:br>
            <a:r>
              <a:rPr lang="en-US" sz="2600" b="1" dirty="0" smtClean="0">
                <a:solidFill>
                  <a:srgbClr val="00B050"/>
                </a:solidFill>
                <a:latin typeface="Gill Sans MT" pitchFamily="34" charset="0"/>
              </a:rPr>
              <a:t>parasitic</a:t>
            </a:r>
            <a:r>
              <a:rPr lang="en-US" sz="2600" dirty="0" smtClean="0">
                <a:solidFill>
                  <a:srgbClr val="00B050"/>
                </a:solidFill>
                <a:latin typeface="Gill Sans MT" pitchFamily="34" charset="0"/>
              </a:rPr>
              <a:t> </a:t>
            </a:r>
            <a:r>
              <a:rPr lang="en-US" sz="2600" dirty="0" smtClean="0">
                <a:latin typeface="Gill Sans MT" pitchFamily="34" charset="0"/>
              </a:rPr>
              <a:t>fungus.</a:t>
            </a:r>
          </a:p>
          <a:p>
            <a:pPr>
              <a:buFontTx/>
              <a:buChar char="-"/>
            </a:pPr>
            <a:r>
              <a:rPr lang="en-US" sz="2600" dirty="0" smtClean="0">
                <a:latin typeface="Gill Sans MT" pitchFamily="34" charset="0"/>
              </a:rPr>
              <a:t>Each species of fungus has </a:t>
            </a:r>
            <a:r>
              <a:rPr lang="en-US" sz="2600" b="1" dirty="0" smtClean="0">
                <a:solidFill>
                  <a:srgbClr val="00B050"/>
                </a:solidFill>
                <a:latin typeface="Gill Sans MT" pitchFamily="34" charset="0"/>
              </a:rPr>
              <a:t>coevolved</a:t>
            </a:r>
            <a:r>
              <a:rPr lang="en-US" sz="2600" dirty="0" smtClean="0">
                <a:solidFill>
                  <a:srgbClr val="00B050"/>
                </a:solidFill>
                <a:latin typeface="Gill Sans MT" pitchFamily="34" charset="0"/>
              </a:rPr>
              <a:t> </a:t>
            </a:r>
            <a:r>
              <a:rPr lang="en-US" sz="2600" dirty="0" smtClean="0">
                <a:latin typeface="Gill Sans MT" pitchFamily="34" charset="0"/>
              </a:rPr>
              <a:t>to </a:t>
            </a:r>
            <a:br>
              <a:rPr lang="en-US" sz="2600" dirty="0" smtClean="0">
                <a:latin typeface="Gill Sans MT" pitchFamily="34" charset="0"/>
              </a:rPr>
            </a:br>
            <a:r>
              <a:rPr lang="en-US" sz="2600" dirty="0" smtClean="0">
                <a:latin typeface="Gill Sans MT" pitchFamily="34" charset="0"/>
              </a:rPr>
              <a:t>infect  one species of insect.</a:t>
            </a:r>
          </a:p>
          <a:p>
            <a:pPr>
              <a:buFontTx/>
              <a:buChar char="-"/>
            </a:pPr>
            <a:r>
              <a:rPr lang="en-US" sz="2400" dirty="0" smtClean="0">
                <a:latin typeface="Gill Sans MT" pitchFamily="34" charset="0"/>
              </a:rPr>
              <a:t>The fungus </a:t>
            </a:r>
            <a:r>
              <a:rPr lang="en-US" sz="2400" b="1" dirty="0" smtClean="0">
                <a:latin typeface="Gill Sans MT" pitchFamily="34" charset="0"/>
              </a:rPr>
              <a:t>builds up enough pressure to </a:t>
            </a:r>
            <a:br>
              <a:rPr lang="en-US" sz="2400" b="1" dirty="0" smtClean="0">
                <a:latin typeface="Gill Sans MT" pitchFamily="34" charset="0"/>
              </a:rPr>
            </a:br>
            <a:r>
              <a:rPr lang="en-US" sz="2400" b="1" dirty="0" smtClean="0">
                <a:latin typeface="Gill Sans MT" pitchFamily="34" charset="0"/>
              </a:rPr>
              <a:t>fill a 747-airplane tire and burst their </a:t>
            </a:r>
            <a:br>
              <a:rPr lang="en-US" sz="2400" b="1" dirty="0" smtClean="0">
                <a:latin typeface="Gill Sans MT" pitchFamily="34" charset="0"/>
              </a:rPr>
            </a:br>
            <a:r>
              <a:rPr lang="en-US" sz="2400" b="1" dirty="0" smtClean="0">
                <a:latin typeface="Gill Sans MT" pitchFamily="34" charset="0"/>
              </a:rPr>
              <a:t>DNA into the living insect. </a:t>
            </a:r>
          </a:p>
          <a:p>
            <a:pPr>
              <a:buFontTx/>
              <a:buChar char="-"/>
            </a:pPr>
            <a:r>
              <a:rPr lang="en-US" sz="2600" dirty="0" smtClean="0">
                <a:latin typeface="Gill Sans MT" pitchFamily="34" charset="0"/>
              </a:rPr>
              <a:t>The fungus </a:t>
            </a:r>
            <a:r>
              <a:rPr lang="en-US" sz="2600" b="1" dirty="0" smtClean="0">
                <a:latin typeface="Gill Sans MT" pitchFamily="34" charset="0"/>
              </a:rPr>
              <a:t>grows into the insects brain to control their mind</a:t>
            </a:r>
            <a:r>
              <a:rPr lang="en-US" sz="2600" dirty="0" smtClean="0">
                <a:latin typeface="Gill Sans MT" pitchFamily="34" charset="0"/>
              </a:rPr>
              <a:t>.</a:t>
            </a:r>
          </a:p>
          <a:p>
            <a:pPr>
              <a:buFontTx/>
              <a:buChar char="-"/>
            </a:pPr>
            <a:r>
              <a:rPr lang="en-US" sz="2600" dirty="0" smtClean="0">
                <a:latin typeface="Gill Sans MT" pitchFamily="34" charset="0"/>
              </a:rPr>
              <a:t>The now “zombie ant</a:t>
            </a:r>
            <a:r>
              <a:rPr lang="en-US" sz="2600" dirty="0">
                <a:latin typeface="Gill Sans MT" pitchFamily="34" charset="0"/>
              </a:rPr>
              <a:t>” </a:t>
            </a:r>
            <a:r>
              <a:rPr lang="en-US" sz="2600" b="1" dirty="0">
                <a:latin typeface="Gill Sans MT" pitchFamily="34" charset="0"/>
              </a:rPr>
              <a:t>directs the ant to </a:t>
            </a:r>
            <a:r>
              <a:rPr lang="en-US" sz="2600" b="1" dirty="0" smtClean="0">
                <a:latin typeface="Gill Sans MT" pitchFamily="34" charset="0"/>
              </a:rPr>
              <a:t>face northwest</a:t>
            </a:r>
            <a:r>
              <a:rPr lang="en-US" sz="2600" b="1" dirty="0">
                <a:latin typeface="Gill Sans MT" pitchFamily="34" charset="0"/>
              </a:rPr>
              <a:t>, roughly 25 cm off the </a:t>
            </a:r>
            <a:r>
              <a:rPr lang="en-US" sz="2600" b="1" dirty="0" smtClean="0">
                <a:latin typeface="Gill Sans MT" pitchFamily="34" charset="0"/>
              </a:rPr>
              <a:t>ground on a leaf. </a:t>
            </a:r>
            <a:r>
              <a:rPr lang="en-US" sz="2600" dirty="0" smtClean="0">
                <a:latin typeface="Gill Sans MT" pitchFamily="34" charset="0"/>
              </a:rPr>
              <a:t/>
            </a:r>
            <a:br>
              <a:rPr lang="en-US" sz="2600" dirty="0" smtClean="0">
                <a:latin typeface="Gill Sans MT" pitchFamily="34" charset="0"/>
              </a:rPr>
            </a:br>
            <a:r>
              <a:rPr lang="en-US" sz="2600" dirty="0" smtClean="0">
                <a:latin typeface="Gill Sans MT" pitchFamily="34" charset="0"/>
              </a:rPr>
              <a:t>*</a:t>
            </a:r>
            <a:r>
              <a:rPr lang="en-US" sz="2600" i="1" dirty="0" smtClean="0">
                <a:latin typeface="Gill Sans MT" pitchFamily="34" charset="0"/>
              </a:rPr>
              <a:t>Experimentally shown to be the best position for humidity and temperature for the fungus to survive </a:t>
            </a:r>
            <a:r>
              <a:rPr lang="en-US" sz="2600" dirty="0" smtClean="0">
                <a:latin typeface="Gill Sans MT" pitchFamily="34" charset="0"/>
                <a:sym typeface="Wingdings" pitchFamily="2" charset="2"/>
              </a:rPr>
              <a:t> AMAZING!)</a:t>
            </a:r>
          </a:p>
          <a:p>
            <a:pPr>
              <a:buFontTx/>
              <a:buChar char="-"/>
            </a:pPr>
            <a:r>
              <a:rPr lang="en-US" sz="2400" dirty="0" smtClean="0">
                <a:latin typeface="Gill Sans MT" pitchFamily="34" charset="0"/>
                <a:sym typeface="Wingdings" pitchFamily="2" charset="2"/>
              </a:rPr>
              <a:t>Then the fungus fruiting </a:t>
            </a:r>
            <a:r>
              <a:rPr lang="en-US" sz="2400" b="1" dirty="0" smtClean="0">
                <a:latin typeface="Gill Sans MT" pitchFamily="34" charset="0"/>
                <a:sym typeface="Wingdings" pitchFamily="2" charset="2"/>
              </a:rPr>
              <a:t>body grows through the insects exoskeleton </a:t>
            </a:r>
            <a:r>
              <a:rPr lang="en-US" sz="2400" dirty="0" smtClean="0">
                <a:latin typeface="Gill Sans MT" pitchFamily="34" charset="0"/>
                <a:sym typeface="Wingdings" pitchFamily="2" charset="2"/>
              </a:rPr>
              <a:t>and </a:t>
            </a:r>
            <a:r>
              <a:rPr lang="en-US" sz="2400" b="1" dirty="0" smtClean="0">
                <a:latin typeface="Gill Sans MT" pitchFamily="34" charset="0"/>
                <a:sym typeface="Wingdings" pitchFamily="2" charset="2"/>
              </a:rPr>
              <a:t>bursts</a:t>
            </a:r>
            <a:r>
              <a:rPr lang="en-US" sz="2400" dirty="0" smtClean="0">
                <a:latin typeface="Gill Sans MT" pitchFamily="34" charset="0"/>
                <a:sym typeface="Wingdings" pitchFamily="2" charset="2"/>
              </a:rPr>
              <a:t>, </a:t>
            </a:r>
            <a:r>
              <a:rPr lang="en-US" sz="2400" b="1" dirty="0" smtClean="0">
                <a:latin typeface="Gill Sans MT" pitchFamily="34" charset="0"/>
                <a:sym typeface="Wingdings" pitchFamily="2" charset="2"/>
              </a:rPr>
              <a:t>raining down thousands of new spores</a:t>
            </a:r>
            <a:r>
              <a:rPr lang="en-US" sz="2400" dirty="0" smtClean="0">
                <a:latin typeface="Gill Sans MT" pitchFamily="34" charset="0"/>
                <a:sym typeface="Wingdings" pitchFamily="2" charset="2"/>
              </a:rPr>
              <a:t> on new victims.</a:t>
            </a:r>
            <a:endParaRPr lang="en-US" sz="2400" dirty="0" smtClean="0">
              <a:latin typeface="Gill Sans MT" pitchFamily="34" charset="0"/>
            </a:endParaRPr>
          </a:p>
        </p:txBody>
      </p:sp>
      <p:pic>
        <p:nvPicPr>
          <p:cNvPr id="3" name="Picture 2" descr="http://i.livescience.com/images/i/000/015/067/i02/zombie-ant.jpg?129909107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6"/>
          <a:stretch/>
        </p:blipFill>
        <p:spPr bwMode="auto">
          <a:xfrm>
            <a:off x="5638800" y="685799"/>
            <a:ext cx="3505199" cy="2537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5334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  <a:solidFill>
            <a:srgbClr val="FF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latin typeface="Jokerman" pitchFamily="82" charset="0"/>
              </a:rPr>
              <a:t>FREAKY FRIDAY</a:t>
            </a:r>
            <a:endParaRPr lang="en-US" dirty="0">
              <a:latin typeface="Jokerman" pitchFamily="82" charset="0"/>
            </a:endParaRP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6172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u="sng" dirty="0" smtClean="0">
                <a:latin typeface="Gill Sans MT" pitchFamily="34" charset="0"/>
                <a:hlinkClick r:id="rId2"/>
              </a:rPr>
              <a:t>Bringing Back Extinct Animals</a:t>
            </a:r>
            <a:endParaRPr lang="en-US" sz="2400" b="1" u="sng" dirty="0" smtClean="0">
              <a:latin typeface="Gill Sans MT" pitchFamily="34" charset="0"/>
            </a:endParaRPr>
          </a:p>
          <a:p>
            <a:pPr>
              <a:buFontTx/>
              <a:buChar char="-"/>
            </a:pPr>
            <a:r>
              <a:rPr lang="en-US" sz="2400" dirty="0" smtClean="0">
                <a:latin typeface="Gill Sans MT" pitchFamily="34" charset="0"/>
              </a:rPr>
              <a:t>Preserved</a:t>
            </a:r>
            <a:r>
              <a:rPr lang="en-US" sz="2400" b="1" dirty="0" smtClean="0">
                <a:latin typeface="Gill Sans MT" pitchFamily="34" charset="0"/>
              </a:rPr>
              <a:t> fossils contain fragments of DNA.</a:t>
            </a:r>
          </a:p>
          <a:p>
            <a:pPr>
              <a:buFontTx/>
              <a:buChar char="-"/>
            </a:pPr>
            <a:r>
              <a:rPr lang="en-US" sz="2400" b="1" dirty="0" smtClean="0">
                <a:latin typeface="Gill Sans MT" pitchFamily="34" charset="0"/>
              </a:rPr>
              <a:t>By collecting thousands of fragments, </a:t>
            </a:r>
            <a:r>
              <a:rPr lang="en-US" sz="2400" dirty="0" smtClean="0">
                <a:latin typeface="Gill Sans MT" pitchFamily="34" charset="0"/>
              </a:rPr>
              <a:t>you can begin to </a:t>
            </a:r>
            <a:r>
              <a:rPr lang="en-US" sz="2400" b="1" dirty="0" smtClean="0">
                <a:latin typeface="Gill Sans MT" pitchFamily="34" charset="0"/>
              </a:rPr>
              <a:t>piece back together whole </a:t>
            </a:r>
            <a:r>
              <a:rPr lang="en-US" sz="2400" b="1" dirty="0" smtClean="0">
                <a:solidFill>
                  <a:srgbClr val="00B050"/>
                </a:solidFill>
                <a:latin typeface="Gill Sans MT" pitchFamily="34" charset="0"/>
              </a:rPr>
              <a:t>genomes</a:t>
            </a:r>
            <a:r>
              <a:rPr lang="en-US" sz="2400" b="1" dirty="0" smtClean="0">
                <a:latin typeface="Gill Sans MT" pitchFamily="34" charset="0"/>
              </a:rPr>
              <a:t> </a:t>
            </a:r>
            <a:r>
              <a:rPr lang="en-US" sz="2400" i="1" dirty="0" smtClean="0">
                <a:solidFill>
                  <a:srgbClr val="00B050"/>
                </a:solidFill>
                <a:latin typeface="Gill Sans MT" pitchFamily="34" charset="0"/>
              </a:rPr>
              <a:t>(=all the DNA of an organism)</a:t>
            </a:r>
          </a:p>
          <a:p>
            <a:pPr>
              <a:buFontTx/>
              <a:buChar char="-"/>
            </a:pPr>
            <a:r>
              <a:rPr lang="en-US" sz="2400" dirty="0" smtClean="0">
                <a:latin typeface="Gill Sans MT" pitchFamily="34" charset="0"/>
              </a:rPr>
              <a:t>If all the DNA can’t be put back together then</a:t>
            </a:r>
            <a:r>
              <a:rPr lang="en-US" sz="2400" b="1" dirty="0" smtClean="0">
                <a:latin typeface="Gill Sans MT" pitchFamily="34" charset="0"/>
              </a:rPr>
              <a:t> small fragments could still be inserted into related species to bring back some traits.</a:t>
            </a:r>
          </a:p>
          <a:p>
            <a:pPr>
              <a:buFontTx/>
              <a:buChar char="-"/>
            </a:pPr>
            <a:r>
              <a:rPr lang="en-US" sz="2400" dirty="0" smtClean="0">
                <a:latin typeface="Gill Sans MT" pitchFamily="34" charset="0"/>
              </a:rPr>
              <a:t>However, because </a:t>
            </a:r>
            <a:r>
              <a:rPr lang="en-US" sz="2400" b="1" dirty="0" smtClean="0">
                <a:latin typeface="Gill Sans MT" pitchFamily="34" charset="0"/>
              </a:rPr>
              <a:t>DNA decays over time</a:t>
            </a:r>
            <a:r>
              <a:rPr lang="en-US" sz="2400" dirty="0" smtClean="0">
                <a:latin typeface="Gill Sans MT" pitchFamily="34" charset="0"/>
              </a:rPr>
              <a:t>, the </a:t>
            </a:r>
            <a:r>
              <a:rPr lang="en-US" sz="2400" b="1" dirty="0" smtClean="0">
                <a:latin typeface="Gill Sans MT" pitchFamily="34" charset="0"/>
              </a:rPr>
              <a:t>only fragments large enough</a:t>
            </a:r>
            <a:r>
              <a:rPr lang="en-US" sz="2400" dirty="0" smtClean="0">
                <a:latin typeface="Gill Sans MT" pitchFamily="34" charset="0"/>
              </a:rPr>
              <a:t> </a:t>
            </a:r>
            <a:r>
              <a:rPr lang="en-US" sz="2400" b="1" dirty="0" smtClean="0">
                <a:latin typeface="Gill Sans MT" pitchFamily="34" charset="0"/>
              </a:rPr>
              <a:t>to work with are for animals that have gone extinct within the last 10,000 years</a:t>
            </a:r>
            <a:r>
              <a:rPr lang="en-US" sz="2400" dirty="0" smtClean="0">
                <a:latin typeface="Gill Sans MT" pitchFamily="34" charset="0"/>
              </a:rPr>
              <a:t>: like mammoths, passenger </a:t>
            </a:r>
            <a:r>
              <a:rPr lang="en-US" sz="2400" dirty="0" err="1" smtClean="0">
                <a:latin typeface="Gill Sans MT" pitchFamily="34" charset="0"/>
              </a:rPr>
              <a:t>pidgeons</a:t>
            </a:r>
            <a:r>
              <a:rPr lang="en-US" sz="2400" dirty="0" smtClean="0">
                <a:latin typeface="Gill Sans MT" pitchFamily="34" charset="0"/>
              </a:rPr>
              <a:t>, dodos, etc.</a:t>
            </a:r>
          </a:p>
          <a:p>
            <a:pPr>
              <a:buFontTx/>
              <a:buChar char="-"/>
            </a:pPr>
            <a:r>
              <a:rPr lang="en-US" sz="2400" b="1" dirty="0" smtClean="0">
                <a:latin typeface="Gill Sans MT" pitchFamily="34" charset="0"/>
              </a:rPr>
              <a:t>Some animals</a:t>
            </a:r>
            <a:r>
              <a:rPr lang="en-US" sz="2400" dirty="0" smtClean="0">
                <a:latin typeface="Gill Sans MT" pitchFamily="34" charset="0"/>
              </a:rPr>
              <a:t>, like the gastric brooding frog, </a:t>
            </a:r>
            <a:r>
              <a:rPr lang="en-US" sz="2400" b="1" dirty="0" smtClean="0">
                <a:latin typeface="Gill Sans MT" pitchFamily="34" charset="0"/>
              </a:rPr>
              <a:t>are close to being brought back</a:t>
            </a:r>
            <a:r>
              <a:rPr lang="en-US" sz="2400" dirty="0" smtClean="0">
                <a:latin typeface="Gill Sans MT" pitchFamily="34" charset="0"/>
              </a:rPr>
              <a:t>. Scientists already have an embryo prepared.</a:t>
            </a:r>
          </a:p>
          <a:p>
            <a:pPr lvl="5">
              <a:buFontTx/>
              <a:buChar char="-"/>
            </a:pPr>
            <a:r>
              <a:rPr lang="en-US" sz="2400" i="1" dirty="0" smtClean="0">
                <a:solidFill>
                  <a:srgbClr val="FF0000"/>
                </a:solidFill>
                <a:latin typeface="Gill Sans MT" pitchFamily="34" charset="0"/>
              </a:rPr>
              <a:t>So, should scientists bring back extinct animals? What challenges do they face if they do bring them back?</a:t>
            </a:r>
          </a:p>
          <a:p>
            <a:pPr>
              <a:buFontTx/>
              <a:buChar char="-"/>
            </a:pPr>
            <a:endParaRPr lang="en-US" sz="2400" dirty="0" smtClean="0">
              <a:latin typeface="Gill Sans MT" pitchFamily="34" charset="0"/>
            </a:endParaRPr>
          </a:p>
          <a:p>
            <a:pPr>
              <a:buFontTx/>
              <a:buChar char="-"/>
            </a:pPr>
            <a:endParaRPr lang="en-US" sz="2400" b="1" dirty="0" smtClean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57721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  <a:solidFill>
            <a:srgbClr val="FF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latin typeface="Jokerman" pitchFamily="82" charset="0"/>
              </a:rPr>
              <a:t>FREAKY FRIDAY</a:t>
            </a:r>
            <a:endParaRPr lang="en-US" dirty="0">
              <a:latin typeface="Jokerman" pitchFamily="82" charset="0"/>
            </a:endParaRP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6172200"/>
          </a:xfrm>
        </p:spPr>
        <p:txBody>
          <a:bodyPr>
            <a:normAutofit/>
          </a:bodyPr>
          <a:lstStyle/>
          <a:p>
            <a:pPr marL="0" indent="0">
              <a:buFont typeface="Arial" charset="0"/>
              <a:buNone/>
            </a:pPr>
            <a:r>
              <a:rPr lang="en-US" sz="2400" b="1" u="sng" dirty="0" smtClean="0">
                <a:latin typeface="Gill Sans MT" pitchFamily="34" charset="0"/>
                <a:hlinkClick r:id="rId2"/>
              </a:rPr>
              <a:t>Japanese Honey Bees</a:t>
            </a:r>
            <a:r>
              <a:rPr lang="en-US" sz="2400" b="1" dirty="0" smtClean="0">
                <a:latin typeface="Gill Sans MT" pitchFamily="34" charset="0"/>
              </a:rPr>
              <a:t> </a:t>
            </a:r>
            <a:r>
              <a:rPr lang="en-US" sz="2400" i="1" dirty="0" smtClean="0">
                <a:latin typeface="Gill Sans MT" pitchFamily="34" charset="0"/>
              </a:rPr>
              <a:t>(</a:t>
            </a:r>
            <a:r>
              <a:rPr lang="en-US" sz="2400" i="1" dirty="0" err="1" smtClean="0">
                <a:latin typeface="Gill Sans MT" pitchFamily="34" charset="0"/>
              </a:rPr>
              <a:t>Apis</a:t>
            </a:r>
            <a:r>
              <a:rPr lang="en-US" sz="2400" i="1" dirty="0" smtClean="0">
                <a:latin typeface="Gill Sans MT" pitchFamily="34" charset="0"/>
              </a:rPr>
              <a:t> </a:t>
            </a:r>
            <a:r>
              <a:rPr lang="en-US" sz="2400" i="1" dirty="0" err="1" smtClean="0">
                <a:latin typeface="Gill Sans MT" pitchFamily="34" charset="0"/>
              </a:rPr>
              <a:t>cerana</a:t>
            </a:r>
            <a:r>
              <a:rPr lang="en-US" sz="2400" i="1" dirty="0" smtClean="0">
                <a:latin typeface="Gill Sans MT" pitchFamily="34" charset="0"/>
              </a:rPr>
              <a:t> japonica)</a:t>
            </a:r>
            <a:endParaRPr lang="en-US" sz="2400" b="1" u="sng" dirty="0" smtClean="0">
              <a:latin typeface="Gill Sans MT" pitchFamily="34" charset="0"/>
            </a:endParaRPr>
          </a:p>
          <a:p>
            <a:pPr>
              <a:buFontTx/>
              <a:buChar char="-"/>
            </a:pPr>
            <a:r>
              <a:rPr lang="en-US" sz="2400" dirty="0" smtClean="0">
                <a:latin typeface="Gill Sans MT" pitchFamily="34" charset="0"/>
              </a:rPr>
              <a:t>An extreme example of predation, these </a:t>
            </a:r>
            <a:br>
              <a:rPr lang="en-US" sz="2400" dirty="0" smtClean="0">
                <a:latin typeface="Gill Sans MT" pitchFamily="34" charset="0"/>
              </a:rPr>
            </a:br>
            <a:r>
              <a:rPr lang="en-US" sz="2400" dirty="0" smtClean="0">
                <a:latin typeface="Gill Sans MT" pitchFamily="34" charset="0"/>
              </a:rPr>
              <a:t>bees are hunted by Giant Asian Hornets.</a:t>
            </a:r>
          </a:p>
          <a:p>
            <a:pPr>
              <a:buFontTx/>
              <a:buChar char="-"/>
            </a:pPr>
            <a:r>
              <a:rPr lang="en-US" sz="2400" dirty="0">
                <a:latin typeface="Gill Sans MT" pitchFamily="34" charset="0"/>
              </a:rPr>
              <a:t>The </a:t>
            </a:r>
            <a:r>
              <a:rPr lang="en-US" sz="2400" b="1" dirty="0">
                <a:latin typeface="Gill Sans MT" pitchFamily="34" charset="0"/>
              </a:rPr>
              <a:t>hornet can cut honeybees</a:t>
            </a:r>
            <a:r>
              <a:rPr lang="en-US" sz="2400" dirty="0">
                <a:latin typeface="Gill Sans MT" pitchFamily="34" charset="0"/>
              </a:rPr>
              <a:t>, their </a:t>
            </a:r>
            <a:r>
              <a:rPr lang="en-US" sz="2400" dirty="0" smtClean="0">
                <a:latin typeface="Gill Sans MT" pitchFamily="34" charset="0"/>
              </a:rPr>
              <a:t/>
            </a:r>
            <a:br>
              <a:rPr lang="en-US" sz="2400" dirty="0" smtClean="0">
                <a:latin typeface="Gill Sans MT" pitchFamily="34" charset="0"/>
              </a:rPr>
            </a:br>
            <a:r>
              <a:rPr lang="en-US" sz="2400" dirty="0" smtClean="0">
                <a:latin typeface="Gill Sans MT" pitchFamily="34" charset="0"/>
              </a:rPr>
              <a:t>most </a:t>
            </a:r>
            <a:r>
              <a:rPr lang="en-US" sz="2400" dirty="0">
                <a:latin typeface="Gill Sans MT" pitchFamily="34" charset="0"/>
              </a:rPr>
              <a:t>common prey, </a:t>
            </a:r>
            <a:r>
              <a:rPr lang="en-US" sz="2400" b="1" dirty="0">
                <a:latin typeface="Gill Sans MT" pitchFamily="34" charset="0"/>
              </a:rPr>
              <a:t>in half (at a rate </a:t>
            </a:r>
            <a:r>
              <a:rPr lang="en-US" sz="2400" b="1" dirty="0" smtClean="0">
                <a:latin typeface="Gill Sans MT" pitchFamily="34" charset="0"/>
              </a:rPr>
              <a:t>of </a:t>
            </a:r>
            <a:br>
              <a:rPr lang="en-US" sz="2400" b="1" dirty="0" smtClean="0">
                <a:latin typeface="Gill Sans MT" pitchFamily="34" charset="0"/>
              </a:rPr>
            </a:br>
            <a:r>
              <a:rPr lang="en-US" sz="2400" b="1" dirty="0" smtClean="0">
                <a:latin typeface="Gill Sans MT" pitchFamily="34" charset="0"/>
              </a:rPr>
              <a:t>40</a:t>
            </a:r>
            <a:r>
              <a:rPr lang="en-US" sz="2400" b="1" dirty="0">
                <a:latin typeface="Gill Sans MT" pitchFamily="34" charset="0"/>
              </a:rPr>
              <a:t>/min) with it’s large mouth-pincers</a:t>
            </a:r>
            <a:r>
              <a:rPr lang="en-US" sz="2400" b="1" dirty="0" smtClean="0">
                <a:latin typeface="Gill Sans MT" pitchFamily="34" charset="0"/>
              </a:rPr>
              <a:t>.</a:t>
            </a:r>
            <a:endParaRPr lang="en-US" sz="2400" dirty="0" smtClean="0">
              <a:latin typeface="Gill Sans MT" pitchFamily="34" charset="0"/>
            </a:endParaRPr>
          </a:p>
          <a:p>
            <a:pPr>
              <a:buFontTx/>
              <a:buChar char="-"/>
            </a:pPr>
            <a:r>
              <a:rPr lang="en-US" sz="2400" dirty="0" smtClean="0">
                <a:latin typeface="Gill Sans MT" pitchFamily="34" charset="0"/>
              </a:rPr>
              <a:t>The Giant Asian Hornet (</a:t>
            </a:r>
            <a:r>
              <a:rPr lang="en-US" sz="2400" i="1" dirty="0" smtClean="0">
                <a:latin typeface="Gill Sans MT" pitchFamily="34" charset="0"/>
              </a:rPr>
              <a:t>Vespa </a:t>
            </a:r>
            <a:r>
              <a:rPr lang="en-US" sz="2400" i="1" dirty="0" err="1" smtClean="0">
                <a:latin typeface="Gill Sans MT" pitchFamily="34" charset="0"/>
              </a:rPr>
              <a:t>mandarinia</a:t>
            </a:r>
            <a:r>
              <a:rPr lang="en-US" sz="2400" i="1" dirty="0" smtClean="0">
                <a:latin typeface="Gill Sans MT" pitchFamily="34" charset="0"/>
              </a:rPr>
              <a:t>) </a:t>
            </a:r>
            <a:r>
              <a:rPr lang="en-US" sz="2400" dirty="0" smtClean="0">
                <a:latin typeface="Gill Sans MT" pitchFamily="34" charset="0"/>
              </a:rPr>
              <a:t>is the world’s LARGEST hornet (2-3 in) and </a:t>
            </a:r>
            <a:r>
              <a:rPr lang="en-US" sz="2400" b="1" dirty="0" smtClean="0">
                <a:latin typeface="Gill Sans MT" pitchFamily="34" charset="0"/>
              </a:rPr>
              <a:t>has a sting venomous </a:t>
            </a:r>
            <a:r>
              <a:rPr lang="en-US" sz="2400" b="1" dirty="0" smtClean="0">
                <a:solidFill>
                  <a:srgbClr val="008000"/>
                </a:solidFill>
                <a:latin typeface="Gill Sans MT" pitchFamily="34" charset="0"/>
              </a:rPr>
              <a:t>(Venom = injected; poison = absorbed)</a:t>
            </a:r>
            <a:r>
              <a:rPr lang="en-US" sz="2400" b="1" dirty="0" smtClean="0">
                <a:latin typeface="Gill Sans MT" pitchFamily="34" charset="0"/>
              </a:rPr>
              <a:t> enough to kill humans</a:t>
            </a:r>
            <a:r>
              <a:rPr lang="en-US" sz="2400" dirty="0" smtClean="0">
                <a:latin typeface="Gill Sans MT" pitchFamily="34" charset="0"/>
              </a:rPr>
              <a:t>.</a:t>
            </a:r>
          </a:p>
          <a:p>
            <a:pPr>
              <a:buFontTx/>
              <a:buChar char="-"/>
            </a:pPr>
            <a:r>
              <a:rPr lang="en-US" sz="2400" dirty="0" smtClean="0">
                <a:latin typeface="Gill Sans MT" pitchFamily="34" charset="0"/>
              </a:rPr>
              <a:t>The honeybees have evolved a defense mechanism in which </a:t>
            </a:r>
            <a:r>
              <a:rPr lang="en-US" sz="2400" b="1" dirty="0" smtClean="0">
                <a:latin typeface="Gill Sans MT" pitchFamily="34" charset="0"/>
              </a:rPr>
              <a:t>they swarm an invading hornet and vibrate so fast they actually produce enough heat to cook the hornet alive at temperatures near 115º F. </a:t>
            </a:r>
          </a:p>
          <a:p>
            <a:pPr>
              <a:buFontTx/>
              <a:buChar char="-"/>
            </a:pPr>
            <a:r>
              <a:rPr lang="en-US" sz="2400" i="1" dirty="0" smtClean="0">
                <a:solidFill>
                  <a:srgbClr val="FF0000"/>
                </a:solidFill>
                <a:latin typeface="Gill Sans MT" pitchFamily="34" charset="0"/>
              </a:rPr>
              <a:t>Even though some bees die during this attack, why do they still do it?</a:t>
            </a:r>
            <a:endParaRPr lang="en-US" sz="2400" i="1" dirty="0">
              <a:solidFill>
                <a:srgbClr val="FF0000"/>
              </a:solidFill>
              <a:latin typeface="Gill Sans MT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685800"/>
            <a:ext cx="33528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0027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  <a:solidFill>
            <a:srgbClr val="FF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latin typeface="Jokerman" pitchFamily="82" charset="0"/>
              </a:rPr>
              <a:t>FREAKY FRIDAY</a:t>
            </a:r>
            <a:endParaRPr lang="en-US" dirty="0">
              <a:latin typeface="Jokerman" pitchFamily="82" charset="0"/>
            </a:endParaRP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6172200"/>
          </a:xfrm>
        </p:spPr>
        <p:txBody>
          <a:bodyPr>
            <a:normAutofit/>
          </a:bodyPr>
          <a:lstStyle/>
          <a:p>
            <a:pPr marL="0" indent="0">
              <a:buFont typeface="Arial" charset="0"/>
              <a:buNone/>
            </a:pPr>
            <a:r>
              <a:rPr lang="en-US" sz="2400" b="1" u="sng" dirty="0" smtClean="0">
                <a:latin typeface="Gill Sans MT" pitchFamily="34" charset="0"/>
              </a:rPr>
              <a:t>Archaebacteria</a:t>
            </a:r>
          </a:p>
          <a:p>
            <a:pPr>
              <a:buFontTx/>
              <a:buChar char="-"/>
            </a:pPr>
            <a:r>
              <a:rPr lang="en-US" sz="2400" dirty="0" smtClean="0">
                <a:latin typeface="Gill Sans MT" pitchFamily="34" charset="0"/>
              </a:rPr>
              <a:t>An entire </a:t>
            </a:r>
            <a:r>
              <a:rPr lang="en-US" sz="2400" b="1" dirty="0" smtClean="0">
                <a:solidFill>
                  <a:srgbClr val="00B050"/>
                </a:solidFill>
                <a:latin typeface="Gill Sans MT" pitchFamily="34" charset="0"/>
              </a:rPr>
              <a:t>domain</a:t>
            </a:r>
            <a:r>
              <a:rPr lang="en-US" sz="2400" dirty="0" smtClean="0">
                <a:solidFill>
                  <a:srgbClr val="00B050"/>
                </a:solidFill>
                <a:latin typeface="Gill Sans MT" pitchFamily="34" charset="0"/>
              </a:rPr>
              <a:t> (= the highest/largest </a:t>
            </a:r>
            <a:br>
              <a:rPr lang="en-US" sz="2400" dirty="0" smtClean="0">
                <a:solidFill>
                  <a:srgbClr val="00B050"/>
                </a:solidFill>
                <a:latin typeface="Gill Sans MT" pitchFamily="34" charset="0"/>
              </a:rPr>
            </a:br>
            <a:r>
              <a:rPr lang="en-US" sz="2400" dirty="0" smtClean="0">
                <a:solidFill>
                  <a:srgbClr val="00B050"/>
                </a:solidFill>
                <a:latin typeface="Gill Sans MT" pitchFamily="34" charset="0"/>
              </a:rPr>
              <a:t>classification of organisms) </a:t>
            </a:r>
            <a:r>
              <a:rPr lang="en-US" sz="2400" dirty="0" smtClean="0">
                <a:latin typeface="Gill Sans MT" pitchFamily="34" charset="0"/>
              </a:rPr>
              <a:t>of organisms.</a:t>
            </a:r>
          </a:p>
          <a:p>
            <a:pPr>
              <a:buFontTx/>
              <a:buChar char="-"/>
            </a:pPr>
            <a:r>
              <a:rPr lang="en-US" sz="2400" dirty="0" smtClean="0">
                <a:latin typeface="Gill Sans MT" pitchFamily="34" charset="0"/>
              </a:rPr>
              <a:t>Commonly called the extremophiles (-</a:t>
            </a:r>
            <a:r>
              <a:rPr lang="en-US" sz="2400" dirty="0" err="1" smtClean="0">
                <a:latin typeface="Gill Sans MT" pitchFamily="34" charset="0"/>
              </a:rPr>
              <a:t>phile</a:t>
            </a:r>
            <a:r>
              <a:rPr lang="en-US" sz="2400" dirty="0" smtClean="0">
                <a:latin typeface="Gill Sans MT" pitchFamily="34" charset="0"/>
              </a:rPr>
              <a:t> = love), </a:t>
            </a:r>
            <a:br>
              <a:rPr lang="en-US" sz="2400" dirty="0" smtClean="0">
                <a:latin typeface="Gill Sans MT" pitchFamily="34" charset="0"/>
              </a:rPr>
            </a:br>
            <a:r>
              <a:rPr lang="en-US" sz="2400" dirty="0" smtClean="0">
                <a:latin typeface="Gill Sans MT" pitchFamily="34" charset="0"/>
              </a:rPr>
              <a:t>they live in some of the most extreme environments:</a:t>
            </a:r>
          </a:p>
          <a:p>
            <a:pPr lvl="1">
              <a:buFontTx/>
              <a:buChar char="-"/>
            </a:pPr>
            <a:r>
              <a:rPr lang="en-US" sz="2000" b="1" dirty="0" smtClean="0">
                <a:latin typeface="Gill Sans MT" pitchFamily="34" charset="0"/>
              </a:rPr>
              <a:t>Halophiles</a:t>
            </a:r>
            <a:r>
              <a:rPr lang="en-US" sz="2000" dirty="0" smtClean="0">
                <a:latin typeface="Gill Sans MT" pitchFamily="34" charset="0"/>
              </a:rPr>
              <a:t> = live in salty places. </a:t>
            </a:r>
          </a:p>
          <a:p>
            <a:pPr lvl="1">
              <a:buFontTx/>
              <a:buChar char="-"/>
            </a:pPr>
            <a:r>
              <a:rPr lang="en-US" sz="2000" b="1" dirty="0" smtClean="0">
                <a:latin typeface="Gill Sans MT" pitchFamily="34" charset="0"/>
              </a:rPr>
              <a:t>Methanogens</a:t>
            </a:r>
            <a:r>
              <a:rPr lang="en-US" sz="2000" dirty="0" smtClean="0">
                <a:latin typeface="Gill Sans MT" pitchFamily="34" charset="0"/>
              </a:rPr>
              <a:t> = live in </a:t>
            </a:r>
            <a:r>
              <a:rPr lang="en-US" sz="2000" b="1" dirty="0" err="1" smtClean="0">
                <a:latin typeface="Gill Sans MT" pitchFamily="34" charset="0"/>
              </a:rPr>
              <a:t>apoxic</a:t>
            </a:r>
            <a:r>
              <a:rPr lang="en-US" sz="2000" dirty="0" smtClean="0">
                <a:latin typeface="Gill Sans MT" pitchFamily="34" charset="0"/>
              </a:rPr>
              <a:t> (NO oxygen) areas and produce methane. </a:t>
            </a:r>
          </a:p>
          <a:p>
            <a:pPr lvl="2">
              <a:buFontTx/>
              <a:buChar char="-"/>
            </a:pPr>
            <a:r>
              <a:rPr lang="en-US" sz="1600" dirty="0" smtClean="0">
                <a:latin typeface="Gill Sans MT" pitchFamily="34" charset="0"/>
              </a:rPr>
              <a:t>Yes, these organisms live in your intestines and are responsible for your stinky “gas”.</a:t>
            </a:r>
          </a:p>
          <a:p>
            <a:pPr lvl="1">
              <a:buFontTx/>
              <a:buChar char="-"/>
            </a:pPr>
            <a:r>
              <a:rPr lang="en-US" sz="2000" b="1" dirty="0" err="1" smtClean="0">
                <a:latin typeface="Gill Sans MT" pitchFamily="34" charset="0"/>
              </a:rPr>
              <a:t>Crenarchaeota</a:t>
            </a:r>
            <a:r>
              <a:rPr lang="en-US" sz="2000" dirty="0" smtClean="0">
                <a:latin typeface="Gill Sans MT" pitchFamily="34" charset="0"/>
              </a:rPr>
              <a:t> = live in boiling hot springs (&gt;100°C) and use ammonia (NH</a:t>
            </a:r>
            <a:r>
              <a:rPr lang="en-US" sz="2000" baseline="-25000" dirty="0" smtClean="0">
                <a:latin typeface="Gill Sans MT" pitchFamily="34" charset="0"/>
              </a:rPr>
              <a:t>3</a:t>
            </a:r>
            <a:r>
              <a:rPr lang="en-US" sz="2000" dirty="0" smtClean="0">
                <a:latin typeface="Gill Sans MT" pitchFamily="34" charset="0"/>
              </a:rPr>
              <a:t>) for energy, instead of oxygen. </a:t>
            </a:r>
            <a:r>
              <a:rPr lang="en-US" sz="2000" i="1" dirty="0" smtClean="0">
                <a:latin typeface="Gill Sans MT" pitchFamily="34" charset="0"/>
              </a:rPr>
              <a:t>(Probably one of the first organisms to evolve)</a:t>
            </a:r>
          </a:p>
          <a:p>
            <a:pPr lvl="1">
              <a:buFontTx/>
              <a:buChar char="-"/>
            </a:pPr>
            <a:r>
              <a:rPr lang="en-US" sz="2000" b="1" dirty="0" err="1" smtClean="0">
                <a:latin typeface="Gill Sans MT" pitchFamily="34" charset="0"/>
              </a:rPr>
              <a:t>Thermoplasmatales</a:t>
            </a:r>
            <a:r>
              <a:rPr lang="en-US" sz="2000" dirty="0">
                <a:latin typeface="Gill Sans MT" pitchFamily="34" charset="0"/>
              </a:rPr>
              <a:t> </a:t>
            </a:r>
            <a:r>
              <a:rPr lang="en-US" sz="2000" dirty="0" smtClean="0">
                <a:latin typeface="Gill Sans MT" pitchFamily="34" charset="0"/>
              </a:rPr>
              <a:t>= live in acid pools in abandoned mines (with pH’s below 1)</a:t>
            </a:r>
          </a:p>
          <a:p>
            <a:pPr lvl="2">
              <a:buFontTx/>
              <a:buChar char="-"/>
            </a:pPr>
            <a:r>
              <a:rPr lang="en-US" sz="1600" dirty="0" smtClean="0">
                <a:latin typeface="Gill Sans MT" pitchFamily="34" charset="0"/>
              </a:rPr>
              <a:t>A pH of 1 is the same as battery acid which when exposed to skin immediately causes sever burns.</a:t>
            </a:r>
          </a:p>
          <a:p>
            <a:pPr>
              <a:buFontTx/>
              <a:buChar char="-"/>
            </a:pPr>
            <a:r>
              <a:rPr lang="en-US" sz="2400" dirty="0" smtClean="0">
                <a:latin typeface="Gill Sans MT" pitchFamily="34" charset="0"/>
              </a:rPr>
              <a:t>They live in such unique places that astrobiologists </a:t>
            </a:r>
            <a:r>
              <a:rPr lang="en-US" sz="2400" b="1" dirty="0" smtClean="0">
                <a:latin typeface="Gill Sans MT" pitchFamily="34" charset="0"/>
              </a:rPr>
              <a:t>hypothesize that if life is ever found on other planets, it would be archaebacteria</a:t>
            </a:r>
            <a:r>
              <a:rPr lang="en-US" sz="2400" dirty="0" smtClean="0">
                <a:latin typeface="Gill Sans MT" pitchFamily="34" charset="0"/>
              </a:rPr>
              <a:t>.</a:t>
            </a:r>
          </a:p>
          <a:p>
            <a:pPr>
              <a:buFontTx/>
              <a:buChar char="-"/>
            </a:pPr>
            <a:endParaRPr lang="en-US" sz="2400" dirty="0" smtClean="0">
              <a:latin typeface="Gill Sans MT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685800"/>
            <a:ext cx="2590799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1571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  <a:solidFill>
            <a:srgbClr val="FF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latin typeface="Jokerman" pitchFamily="82" charset="0"/>
              </a:rPr>
              <a:t>FREAKY FRIDAY</a:t>
            </a:r>
            <a:endParaRPr lang="en-US" dirty="0">
              <a:latin typeface="Jokerman" pitchFamily="82" charset="0"/>
            </a:endParaRP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6172200"/>
          </a:xfrm>
        </p:spPr>
        <p:txBody>
          <a:bodyPr>
            <a:normAutofit/>
          </a:bodyPr>
          <a:lstStyle/>
          <a:p>
            <a:pPr marL="0" indent="0">
              <a:buFont typeface="Arial" charset="0"/>
              <a:buNone/>
            </a:pPr>
            <a:r>
              <a:rPr lang="en-US" sz="2400" b="1" u="sng" dirty="0" smtClean="0">
                <a:latin typeface="Gill Sans MT" pitchFamily="34" charset="0"/>
                <a:hlinkClick r:id="rId2"/>
              </a:rPr>
              <a:t>Carpenter Ants</a:t>
            </a:r>
            <a:endParaRPr lang="en-US" sz="2400" b="1" u="sng" dirty="0" smtClean="0">
              <a:latin typeface="Gill Sans MT" pitchFamily="34" charset="0"/>
            </a:endParaRPr>
          </a:p>
          <a:p>
            <a:pPr>
              <a:buFontTx/>
              <a:buChar char="-"/>
            </a:pPr>
            <a:r>
              <a:rPr lang="en-US" sz="2400" dirty="0" smtClean="0">
                <a:latin typeface="Gill Sans MT" pitchFamily="34" charset="0"/>
              </a:rPr>
              <a:t>Use the mechanism of </a:t>
            </a:r>
            <a:r>
              <a:rPr lang="en-US" sz="2400" b="1" dirty="0" smtClean="0">
                <a:latin typeface="Gill Sans MT" pitchFamily="34" charset="0"/>
              </a:rPr>
              <a:t>autothysis </a:t>
            </a:r>
            <a:r>
              <a:rPr lang="en-US" sz="2400" dirty="0" smtClean="0">
                <a:latin typeface="Gill Sans MT" pitchFamily="34" charset="0"/>
              </a:rPr>
              <a:t>(-</a:t>
            </a:r>
            <a:r>
              <a:rPr lang="en-US" sz="2400" dirty="0" err="1" smtClean="0">
                <a:latin typeface="Gill Sans MT" pitchFamily="34" charset="0"/>
              </a:rPr>
              <a:t>thysis</a:t>
            </a:r>
            <a:r>
              <a:rPr lang="en-US" sz="2400" dirty="0" smtClean="0">
                <a:latin typeface="Gill Sans MT" pitchFamily="34" charset="0"/>
              </a:rPr>
              <a:t>= sacrifice) which is when an organism explodes itself to fight off predators.</a:t>
            </a:r>
          </a:p>
          <a:p>
            <a:pPr>
              <a:buFontTx/>
              <a:buChar char="-"/>
            </a:pPr>
            <a:r>
              <a:rPr lang="en-US" sz="2400" dirty="0" smtClean="0">
                <a:latin typeface="Gill Sans MT" pitchFamily="34" charset="0"/>
              </a:rPr>
              <a:t>When attacked by </a:t>
            </a:r>
            <a:r>
              <a:rPr lang="en-US" sz="2400" b="1" dirty="0" smtClean="0">
                <a:latin typeface="Gill Sans MT" pitchFamily="34" charset="0"/>
              </a:rPr>
              <a:t>predators</a:t>
            </a:r>
            <a:r>
              <a:rPr lang="en-US" sz="2400" dirty="0" smtClean="0">
                <a:latin typeface="Gill Sans MT" pitchFamily="34" charset="0"/>
              </a:rPr>
              <a:t> such as other species of ants and spiders they </a:t>
            </a:r>
            <a:r>
              <a:rPr lang="en-US" sz="2400" b="1" i="1" dirty="0" smtClean="0">
                <a:latin typeface="Gill Sans MT" pitchFamily="34" charset="0"/>
              </a:rPr>
              <a:t>tighten a group of muscles around an organs to make them burst.</a:t>
            </a:r>
            <a:endParaRPr lang="en-US" sz="2400" i="1" dirty="0" smtClean="0">
              <a:latin typeface="Gill Sans MT" pitchFamily="34" charset="0"/>
            </a:endParaRPr>
          </a:p>
          <a:p>
            <a:pPr>
              <a:buFontTx/>
              <a:buChar char="-"/>
            </a:pPr>
            <a:r>
              <a:rPr lang="en-US" sz="2400" dirty="0" smtClean="0">
                <a:latin typeface="Gill Sans MT" pitchFamily="34" charset="0"/>
              </a:rPr>
              <a:t>The bursting releases a </a:t>
            </a:r>
            <a:r>
              <a:rPr lang="en-US" sz="2400" b="1" dirty="0" smtClean="0">
                <a:latin typeface="Gill Sans MT" pitchFamily="34" charset="0"/>
              </a:rPr>
              <a:t>toxic glue that sticks</a:t>
            </a:r>
            <a:br>
              <a:rPr lang="en-US" sz="2400" b="1" dirty="0" smtClean="0">
                <a:latin typeface="Gill Sans MT" pitchFamily="34" charset="0"/>
              </a:rPr>
            </a:br>
            <a:r>
              <a:rPr lang="en-US" sz="2400" b="1" dirty="0" smtClean="0">
                <a:latin typeface="Gill Sans MT" pitchFamily="34" charset="0"/>
              </a:rPr>
              <a:t>to the predators; as well </a:t>
            </a:r>
            <a:r>
              <a:rPr lang="en-US" sz="2400" b="1" dirty="0">
                <a:latin typeface="Gill Sans MT" pitchFamily="34" charset="0"/>
              </a:rPr>
              <a:t>as excrement.</a:t>
            </a:r>
            <a:endParaRPr lang="en-US" sz="2400" b="1" dirty="0" smtClean="0">
              <a:latin typeface="Gill Sans MT" pitchFamily="34" charset="0"/>
            </a:endParaRPr>
          </a:p>
          <a:p>
            <a:pPr>
              <a:buFontTx/>
              <a:buChar char="-"/>
            </a:pPr>
            <a:r>
              <a:rPr lang="en-US" sz="2800" i="1" dirty="0" smtClean="0">
                <a:solidFill>
                  <a:srgbClr val="FF0000"/>
                </a:solidFill>
                <a:latin typeface="Gill Sans MT" pitchFamily="34" charset="0"/>
              </a:rPr>
              <a:t>Why is autothysis an </a:t>
            </a:r>
            <a:r>
              <a:rPr lang="en-US" sz="2800" b="1" i="1" u="sng" dirty="0" smtClean="0">
                <a:solidFill>
                  <a:srgbClr val="FF0000"/>
                </a:solidFill>
                <a:latin typeface="Gill Sans MT" pitchFamily="34" charset="0"/>
              </a:rPr>
              <a:t>adaptation</a:t>
            </a:r>
            <a:r>
              <a:rPr lang="en-US" sz="2800" b="1" i="1" dirty="0" smtClean="0">
                <a:solidFill>
                  <a:srgbClr val="FF0000"/>
                </a:solidFill>
                <a:latin typeface="Gill Sans MT" pitchFamily="34" charset="0"/>
              </a:rPr>
              <a:t>?</a:t>
            </a:r>
            <a:r>
              <a:rPr lang="en-US" sz="2800" i="1" dirty="0">
                <a:solidFill>
                  <a:srgbClr val="FF0000"/>
                </a:solidFill>
                <a:latin typeface="Gill Sans MT" pitchFamily="34" charset="0"/>
              </a:rPr>
              <a:t> </a:t>
            </a:r>
            <a:r>
              <a:rPr lang="en-US" sz="2800" i="1" dirty="0" smtClean="0">
                <a:solidFill>
                  <a:srgbClr val="FF0000"/>
                </a:solidFill>
                <a:latin typeface="Gill Sans MT" pitchFamily="34" charset="0"/>
              </a:rPr>
              <a:t/>
            </a:r>
            <a:br>
              <a:rPr lang="en-US" sz="2800" i="1" dirty="0" smtClean="0">
                <a:solidFill>
                  <a:srgbClr val="FF0000"/>
                </a:solidFill>
                <a:latin typeface="Gill Sans MT" pitchFamily="34" charset="0"/>
              </a:rPr>
            </a:br>
            <a:r>
              <a:rPr lang="en-US" sz="2800" i="1" dirty="0" smtClean="0">
                <a:solidFill>
                  <a:srgbClr val="FF0000"/>
                </a:solidFill>
                <a:latin typeface="Gill Sans MT" pitchFamily="34" charset="0"/>
              </a:rPr>
              <a:t>	</a:t>
            </a:r>
            <a:r>
              <a:rPr lang="en-US" sz="2400" i="1" dirty="0" smtClean="0">
                <a:solidFill>
                  <a:srgbClr val="FF0000"/>
                </a:solidFill>
                <a:latin typeface="Gill Sans MT" pitchFamily="34" charset="0"/>
              </a:rPr>
              <a:t>(even though the ant doesn’t survive)</a:t>
            </a:r>
            <a:endParaRPr lang="en-US" sz="2400" i="1" dirty="0">
              <a:solidFill>
                <a:srgbClr val="FF0000"/>
              </a:solidFill>
              <a:latin typeface="Gill Sans MT" pitchFamily="34" charset="0"/>
            </a:endParaRPr>
          </a:p>
          <a:p>
            <a:pPr marL="0" indent="0">
              <a:buFont typeface="Arial" charset="0"/>
              <a:buNone/>
            </a:pPr>
            <a:r>
              <a:rPr lang="en-US" sz="2400" b="1" dirty="0" smtClean="0">
                <a:solidFill>
                  <a:srgbClr val="00B050"/>
                </a:solidFill>
                <a:latin typeface="Gill Sans MT" pitchFamily="34" charset="0"/>
              </a:rPr>
              <a:t>Altruism </a:t>
            </a:r>
            <a:r>
              <a:rPr lang="en-US" sz="2400" dirty="0" smtClean="0">
                <a:solidFill>
                  <a:srgbClr val="00B050"/>
                </a:solidFill>
                <a:latin typeface="Gill Sans MT" pitchFamily="34" charset="0"/>
              </a:rPr>
              <a:t>(</a:t>
            </a:r>
            <a:r>
              <a:rPr lang="en-US" sz="2400" i="1" dirty="0" smtClean="0">
                <a:solidFill>
                  <a:srgbClr val="00B050"/>
                </a:solidFill>
                <a:latin typeface="Gill Sans MT" pitchFamily="34" charset="0"/>
              </a:rPr>
              <a:t>=behavior that benefits a related species, </a:t>
            </a:r>
            <a:r>
              <a:rPr lang="en-US" sz="2400" i="1" dirty="0">
                <a:solidFill>
                  <a:srgbClr val="00B050"/>
                </a:solidFill>
                <a:latin typeface="Gill Sans MT" pitchFamily="34" charset="0"/>
              </a:rPr>
              <a:t>at a cost to </a:t>
            </a:r>
            <a:r>
              <a:rPr lang="en-US" sz="2400" i="1" dirty="0" smtClean="0">
                <a:solidFill>
                  <a:srgbClr val="00B050"/>
                </a:solidFill>
                <a:latin typeface="Gill Sans MT" pitchFamily="34" charset="0"/>
              </a:rPr>
              <a:t>itself)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590799"/>
            <a:ext cx="2819400" cy="190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020780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  <a:solidFill>
            <a:srgbClr val="FF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latin typeface="Jokerman" pitchFamily="82" charset="0"/>
              </a:rPr>
              <a:t>FREAKY FRIDAY</a:t>
            </a:r>
            <a:endParaRPr lang="en-US" dirty="0">
              <a:latin typeface="Jokerman" pitchFamily="82" charset="0"/>
            </a:endParaRP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6172200"/>
          </a:xfrm>
        </p:spPr>
        <p:txBody>
          <a:bodyPr>
            <a:normAutofit/>
          </a:bodyPr>
          <a:lstStyle/>
          <a:p>
            <a:pPr marL="0" indent="0">
              <a:buFont typeface="Arial" charset="0"/>
              <a:buNone/>
            </a:pPr>
            <a:r>
              <a:rPr lang="en-US" sz="2400" b="1" u="sng" dirty="0" smtClean="0">
                <a:latin typeface="Gill Sans MT" pitchFamily="34" charset="0"/>
                <a:hlinkClick r:id="rId2"/>
              </a:rPr>
              <a:t>Cicada</a:t>
            </a:r>
            <a:endParaRPr lang="en-US" sz="2400" b="1" u="sng" dirty="0" smtClean="0">
              <a:latin typeface="Gill Sans MT" pitchFamily="34" charset="0"/>
            </a:endParaRPr>
          </a:p>
          <a:p>
            <a:pPr>
              <a:buFontTx/>
              <a:buChar char="-"/>
            </a:pPr>
            <a:r>
              <a:rPr lang="en-US" sz="2400" dirty="0" smtClean="0">
                <a:latin typeface="Gill Sans MT" pitchFamily="34" charset="0"/>
              </a:rPr>
              <a:t>Over </a:t>
            </a:r>
            <a:r>
              <a:rPr lang="en-US" sz="2400" b="1" dirty="0" smtClean="0">
                <a:latin typeface="Gill Sans MT" pitchFamily="34" charset="0"/>
              </a:rPr>
              <a:t>2,500</a:t>
            </a:r>
            <a:r>
              <a:rPr lang="en-US" sz="2400" dirty="0" smtClean="0">
                <a:latin typeface="Gill Sans MT" pitchFamily="34" charset="0"/>
              </a:rPr>
              <a:t> different species. </a:t>
            </a:r>
          </a:p>
          <a:p>
            <a:pPr>
              <a:buFontTx/>
              <a:buChar char="-"/>
            </a:pPr>
            <a:r>
              <a:rPr lang="en-US" sz="2400" dirty="0" smtClean="0">
                <a:latin typeface="Gill Sans MT" pitchFamily="34" charset="0"/>
              </a:rPr>
              <a:t>The </a:t>
            </a:r>
            <a:r>
              <a:rPr lang="en-US" sz="2400" i="1" dirty="0" err="1" smtClean="0">
                <a:latin typeface="Gill Sans MT" pitchFamily="34" charset="0"/>
              </a:rPr>
              <a:t>Magicicada</a:t>
            </a:r>
            <a:r>
              <a:rPr lang="en-US" sz="2400" i="1" dirty="0">
                <a:latin typeface="Gill Sans MT" pitchFamily="34" charset="0"/>
              </a:rPr>
              <a:t> </a:t>
            </a:r>
            <a:r>
              <a:rPr lang="en-US" sz="2400" dirty="0" smtClean="0">
                <a:latin typeface="Gill Sans MT" pitchFamily="34" charset="0"/>
              </a:rPr>
              <a:t>cicadas </a:t>
            </a:r>
            <a:r>
              <a:rPr lang="en-US" sz="2400" b="1" dirty="0" smtClean="0">
                <a:latin typeface="Gill Sans MT" pitchFamily="34" charset="0"/>
              </a:rPr>
              <a:t>bury themselves </a:t>
            </a:r>
            <a:br>
              <a:rPr lang="en-US" sz="2400" b="1" dirty="0" smtClean="0">
                <a:latin typeface="Gill Sans MT" pitchFamily="34" charset="0"/>
              </a:rPr>
            </a:br>
            <a:r>
              <a:rPr lang="en-US" sz="2400" b="1" dirty="0" smtClean="0">
                <a:latin typeface="Gill Sans MT" pitchFamily="34" charset="0"/>
              </a:rPr>
              <a:t>underground for 17 years.</a:t>
            </a:r>
          </a:p>
          <a:p>
            <a:pPr>
              <a:buFontTx/>
              <a:buChar char="-"/>
            </a:pPr>
            <a:r>
              <a:rPr lang="en-US" sz="2400" dirty="0" smtClean="0">
                <a:latin typeface="Gill Sans MT" pitchFamily="34" charset="0"/>
              </a:rPr>
              <a:t>While underground they feed on the water</a:t>
            </a:r>
            <a:br>
              <a:rPr lang="en-US" sz="2400" dirty="0" smtClean="0">
                <a:latin typeface="Gill Sans MT" pitchFamily="34" charset="0"/>
              </a:rPr>
            </a:br>
            <a:r>
              <a:rPr lang="en-US" sz="2400" dirty="0" smtClean="0">
                <a:latin typeface="Gill Sans MT" pitchFamily="34" charset="0"/>
              </a:rPr>
              <a:t>in tree roots using their straw-like mouth.</a:t>
            </a:r>
          </a:p>
          <a:p>
            <a:pPr>
              <a:buFontTx/>
              <a:buChar char="-"/>
            </a:pPr>
            <a:r>
              <a:rPr lang="en-US" sz="2400" dirty="0" smtClean="0">
                <a:latin typeface="Gill Sans MT" pitchFamily="34" charset="0"/>
              </a:rPr>
              <a:t>They come above ground in July for </a:t>
            </a:r>
            <a:r>
              <a:rPr lang="en-US" sz="2400" b="1" dirty="0" smtClean="0">
                <a:latin typeface="Gill Sans MT" pitchFamily="34" charset="0"/>
              </a:rPr>
              <a:t>6 weeks</a:t>
            </a:r>
            <a:br>
              <a:rPr lang="en-US" sz="2400" b="1" dirty="0" smtClean="0">
                <a:latin typeface="Gill Sans MT" pitchFamily="34" charset="0"/>
              </a:rPr>
            </a:br>
            <a:r>
              <a:rPr lang="en-US" sz="2400" dirty="0" smtClean="0">
                <a:latin typeface="Gill Sans MT" pitchFamily="34" charset="0"/>
              </a:rPr>
              <a:t>to </a:t>
            </a:r>
            <a:r>
              <a:rPr lang="en-US" sz="2400" b="1" dirty="0" smtClean="0">
                <a:latin typeface="Gill Sans MT" pitchFamily="34" charset="0"/>
              </a:rPr>
              <a:t>mate</a:t>
            </a:r>
            <a:r>
              <a:rPr lang="en-US" sz="2400" dirty="0" smtClean="0">
                <a:latin typeface="Gill Sans MT" pitchFamily="34" charset="0"/>
              </a:rPr>
              <a:t> and </a:t>
            </a:r>
            <a:r>
              <a:rPr lang="en-US" sz="2400" b="1" dirty="0" smtClean="0">
                <a:latin typeface="Gill Sans MT" pitchFamily="34" charset="0"/>
              </a:rPr>
              <a:t>lay eggs</a:t>
            </a:r>
            <a:r>
              <a:rPr lang="en-US" sz="2400" dirty="0" smtClean="0">
                <a:latin typeface="Gill Sans MT" pitchFamily="34" charset="0"/>
              </a:rPr>
              <a:t>, </a:t>
            </a:r>
            <a:r>
              <a:rPr lang="en-US" sz="2400" dirty="0" err="1" smtClean="0">
                <a:latin typeface="Gill Sans MT" pitchFamily="34" charset="0"/>
              </a:rPr>
              <a:t>th</a:t>
            </a:r>
            <a:r>
              <a:rPr lang="en-US" sz="2400" dirty="0" smtClean="0">
                <a:latin typeface="Gill Sans MT" pitchFamily="34" charset="0"/>
              </a:rPr>
              <a:t>	en they </a:t>
            </a:r>
            <a:r>
              <a:rPr lang="en-US" sz="2400" b="1" dirty="0" smtClean="0">
                <a:latin typeface="Gill Sans MT" pitchFamily="34" charset="0"/>
              </a:rPr>
              <a:t>die</a:t>
            </a:r>
            <a:r>
              <a:rPr lang="en-US" sz="2400" dirty="0" smtClean="0">
                <a:latin typeface="Gill Sans MT" pitchFamily="34" charset="0"/>
              </a:rPr>
              <a:t>.</a:t>
            </a:r>
          </a:p>
          <a:p>
            <a:pPr>
              <a:buFontTx/>
              <a:buChar char="-"/>
            </a:pPr>
            <a:r>
              <a:rPr lang="en-US" sz="2400" dirty="0" smtClean="0">
                <a:latin typeface="Gill Sans MT" pitchFamily="34" charset="0"/>
              </a:rPr>
              <a:t>They have 2 </a:t>
            </a:r>
            <a:r>
              <a:rPr lang="en-US" sz="2400" b="1" i="1" dirty="0" smtClean="0">
                <a:solidFill>
                  <a:srgbClr val="008000"/>
                </a:solidFill>
                <a:latin typeface="Gill Sans MT" pitchFamily="34" charset="0"/>
              </a:rPr>
              <a:t>genes (= a piece of DNA</a:t>
            </a:r>
            <a:r>
              <a:rPr lang="en-US" sz="2400" b="1" i="1" dirty="0">
                <a:solidFill>
                  <a:srgbClr val="008000"/>
                </a:solidFill>
                <a:latin typeface="Gill Sans MT" pitchFamily="34" charset="0"/>
              </a:rPr>
              <a:t> </a:t>
            </a:r>
            <a:r>
              <a:rPr lang="en-US" sz="2400" b="1" i="1" dirty="0" smtClean="0">
                <a:solidFill>
                  <a:srgbClr val="008000"/>
                </a:solidFill>
                <a:latin typeface="Gill Sans MT" pitchFamily="34" charset="0"/>
              </a:rPr>
              <a:t>that</a:t>
            </a:r>
            <a:br>
              <a:rPr lang="en-US" sz="2400" b="1" i="1" dirty="0" smtClean="0">
                <a:solidFill>
                  <a:srgbClr val="008000"/>
                </a:solidFill>
                <a:latin typeface="Gill Sans MT" pitchFamily="34" charset="0"/>
              </a:rPr>
            </a:br>
            <a:r>
              <a:rPr lang="en-US" sz="2400" b="1" i="1" dirty="0" smtClean="0">
                <a:solidFill>
                  <a:srgbClr val="008000"/>
                </a:solidFill>
                <a:latin typeface="Gill Sans MT" pitchFamily="34" charset="0"/>
              </a:rPr>
              <a:t>codes a trait)</a:t>
            </a:r>
            <a:r>
              <a:rPr lang="en-US" sz="2400" dirty="0" smtClean="0">
                <a:latin typeface="Gill Sans MT" pitchFamily="34" charset="0"/>
              </a:rPr>
              <a:t>: a 17 year </a:t>
            </a:r>
            <a:r>
              <a:rPr lang="en-US" sz="2400" i="1" dirty="0" smtClean="0">
                <a:latin typeface="Gill Sans MT" pitchFamily="34" charset="0"/>
              </a:rPr>
              <a:t>dominant</a:t>
            </a:r>
            <a:r>
              <a:rPr lang="en-US" sz="2400" dirty="0" smtClean="0">
                <a:latin typeface="Gill Sans MT" pitchFamily="34" charset="0"/>
              </a:rPr>
              <a:t> gene</a:t>
            </a:r>
            <a:br>
              <a:rPr lang="en-US" sz="2400" dirty="0" smtClean="0">
                <a:latin typeface="Gill Sans MT" pitchFamily="34" charset="0"/>
              </a:rPr>
            </a:br>
            <a:r>
              <a:rPr lang="en-US" sz="2400" dirty="0" smtClean="0">
                <a:latin typeface="Gill Sans MT" pitchFamily="34" charset="0"/>
              </a:rPr>
              <a:t>and a 13 year </a:t>
            </a:r>
            <a:r>
              <a:rPr lang="en-US" sz="2400" i="1" dirty="0" smtClean="0">
                <a:latin typeface="Gill Sans MT" pitchFamily="34" charset="0"/>
              </a:rPr>
              <a:t>recessive</a:t>
            </a:r>
            <a:r>
              <a:rPr lang="en-US" sz="2400" dirty="0" smtClean="0">
                <a:latin typeface="Gill Sans MT" pitchFamily="34" charset="0"/>
              </a:rPr>
              <a:t> gene.</a:t>
            </a:r>
            <a:endParaRPr lang="en-US" sz="2400" b="1" i="1" dirty="0">
              <a:solidFill>
                <a:srgbClr val="008000"/>
              </a:solidFill>
              <a:latin typeface="Gill Sans MT" pitchFamily="34" charset="0"/>
            </a:endParaRPr>
          </a:p>
          <a:p>
            <a:pPr>
              <a:buFontTx/>
              <a:buChar char="-"/>
            </a:pPr>
            <a:r>
              <a:rPr lang="en-US" sz="2800" i="1" dirty="0" smtClean="0">
                <a:solidFill>
                  <a:srgbClr val="FF0000"/>
                </a:solidFill>
                <a:latin typeface="Gill Sans MT" pitchFamily="34" charset="0"/>
              </a:rPr>
              <a:t>Why do you think some cicadas emerge in</a:t>
            </a:r>
            <a:br>
              <a:rPr lang="en-US" sz="2800" i="1" dirty="0" smtClean="0">
                <a:solidFill>
                  <a:srgbClr val="FF0000"/>
                </a:solidFill>
                <a:latin typeface="Gill Sans MT" pitchFamily="34" charset="0"/>
              </a:rPr>
            </a:br>
            <a:r>
              <a:rPr lang="en-US" sz="2800" i="1" dirty="0" smtClean="0">
                <a:solidFill>
                  <a:srgbClr val="FF0000"/>
                </a:solidFill>
                <a:latin typeface="Gill Sans MT" pitchFamily="34" charset="0"/>
              </a:rPr>
              <a:t>13 years and some in 17 years?</a:t>
            </a:r>
            <a:endParaRPr lang="en-US" sz="2400" dirty="0" smtClean="0">
              <a:latin typeface="Gill Sans MT" pitchFamily="34" charset="0"/>
            </a:endParaRPr>
          </a:p>
          <a:p>
            <a:pPr marL="0" indent="0">
              <a:buFont typeface="Arial" charset="0"/>
              <a:buNone/>
            </a:pPr>
            <a:endParaRPr lang="en-US" dirty="0" smtClean="0">
              <a:latin typeface="Gill Sans MT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685800"/>
            <a:ext cx="2968530" cy="4547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00869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  <a:solidFill>
            <a:srgbClr val="FF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latin typeface="Jokerman" pitchFamily="82" charset="0"/>
              </a:rPr>
              <a:t>FREAKY FRIDAY</a:t>
            </a:r>
            <a:endParaRPr lang="en-US" dirty="0">
              <a:latin typeface="Jokerman" pitchFamily="82" charset="0"/>
            </a:endParaRP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6172200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sz="2400" b="1" u="sng" dirty="0" smtClean="0">
                <a:latin typeface="Gill Sans MT" pitchFamily="34" charset="0"/>
                <a:hlinkClick r:id="rId2"/>
              </a:rPr>
              <a:t>Mimic Octopus</a:t>
            </a:r>
            <a:endParaRPr lang="en-US" sz="2400" b="1" u="sng" dirty="0" smtClean="0">
              <a:latin typeface="Gill Sans MT" pitchFamily="34" charset="0"/>
            </a:endParaRPr>
          </a:p>
          <a:p>
            <a:pPr>
              <a:buFontTx/>
              <a:buChar char="-"/>
            </a:pPr>
            <a:r>
              <a:rPr lang="en-US" sz="2400" b="1" dirty="0" smtClean="0">
                <a:latin typeface="Gill Sans MT" pitchFamily="34" charset="0"/>
              </a:rPr>
              <a:t>Impersonates</a:t>
            </a:r>
            <a:r>
              <a:rPr lang="en-US" sz="2400" dirty="0" smtClean="0">
                <a:latin typeface="Gill Sans MT" pitchFamily="34" charset="0"/>
              </a:rPr>
              <a:t> live animals.</a:t>
            </a:r>
          </a:p>
          <a:p>
            <a:pPr>
              <a:buFontTx/>
              <a:buChar char="-"/>
            </a:pPr>
            <a:r>
              <a:rPr lang="en-US" sz="2400" dirty="0" smtClean="0">
                <a:latin typeface="Gill Sans MT" pitchFamily="34" charset="0"/>
              </a:rPr>
              <a:t>Has pigment sacs called </a:t>
            </a:r>
            <a:r>
              <a:rPr lang="en-US" sz="2400" b="1" dirty="0" smtClean="0">
                <a:latin typeface="Gill Sans MT" pitchFamily="34" charset="0"/>
              </a:rPr>
              <a:t>chromatophores</a:t>
            </a:r>
            <a:r>
              <a:rPr lang="en-US" sz="2400" dirty="0" smtClean="0">
                <a:latin typeface="Gill Sans MT" pitchFamily="34" charset="0"/>
              </a:rPr>
              <a:t>,</a:t>
            </a:r>
            <a:br>
              <a:rPr lang="en-US" sz="2400" dirty="0" smtClean="0">
                <a:latin typeface="Gill Sans MT" pitchFamily="34" charset="0"/>
              </a:rPr>
            </a:br>
            <a:r>
              <a:rPr lang="en-US" sz="2400" dirty="0" smtClean="0">
                <a:latin typeface="Gill Sans MT" pitchFamily="34" charset="0"/>
              </a:rPr>
              <a:t>which allow their skin to change colors.</a:t>
            </a:r>
          </a:p>
          <a:p>
            <a:pPr>
              <a:buFontTx/>
              <a:buChar char="-"/>
            </a:pPr>
            <a:r>
              <a:rPr lang="en-US" sz="2400" b="1" i="1" dirty="0" smtClean="0">
                <a:solidFill>
                  <a:srgbClr val="008000"/>
                </a:solidFill>
                <a:latin typeface="Gill Sans MT" pitchFamily="34" charset="0"/>
              </a:rPr>
              <a:t>Pigments = light-absorbing chemical.</a:t>
            </a:r>
          </a:p>
          <a:p>
            <a:pPr lvl="1">
              <a:buFontTx/>
              <a:buChar char="-"/>
            </a:pPr>
            <a:r>
              <a:rPr lang="en-US" sz="2000" b="1" i="1" dirty="0" smtClean="0">
                <a:solidFill>
                  <a:srgbClr val="008000"/>
                </a:solidFill>
                <a:latin typeface="Gill Sans MT" pitchFamily="34" charset="0"/>
              </a:rPr>
              <a:t>Makes a color (plants have chlorophyll)</a:t>
            </a:r>
          </a:p>
          <a:p>
            <a:pPr>
              <a:buFontTx/>
              <a:buChar char="-"/>
            </a:pPr>
            <a:r>
              <a:rPr lang="en-US" sz="2400" dirty="0" smtClean="0">
                <a:latin typeface="Gill Sans MT" pitchFamily="34" charset="0"/>
              </a:rPr>
              <a:t>Mimics to </a:t>
            </a:r>
            <a:r>
              <a:rPr lang="en-US" sz="2400" b="1" dirty="0" smtClean="0">
                <a:latin typeface="Gill Sans MT" pitchFamily="34" charset="0"/>
              </a:rPr>
              <a:t>hunt</a:t>
            </a:r>
            <a:r>
              <a:rPr lang="en-US" sz="2400" dirty="0" smtClean="0">
                <a:latin typeface="Gill Sans MT" pitchFamily="34" charset="0"/>
              </a:rPr>
              <a:t> and </a:t>
            </a:r>
            <a:r>
              <a:rPr lang="en-US" sz="2400" b="1" dirty="0" smtClean="0">
                <a:latin typeface="Gill Sans MT" pitchFamily="34" charset="0"/>
              </a:rPr>
              <a:t>protect</a:t>
            </a:r>
            <a:r>
              <a:rPr lang="en-US" sz="2400" dirty="0" smtClean="0">
                <a:latin typeface="Gill Sans MT" pitchFamily="34" charset="0"/>
              </a:rPr>
              <a:t>.</a:t>
            </a:r>
            <a:endParaRPr lang="en-US" sz="2400" b="1" i="1" dirty="0">
              <a:solidFill>
                <a:srgbClr val="008000"/>
              </a:solidFill>
              <a:latin typeface="Gill Sans MT" pitchFamily="34" charset="0"/>
            </a:endParaRPr>
          </a:p>
          <a:p>
            <a:pPr>
              <a:buFontTx/>
              <a:buChar char="-"/>
            </a:pPr>
            <a:r>
              <a:rPr lang="en-US" sz="2800" i="1" dirty="0">
                <a:solidFill>
                  <a:srgbClr val="FF0000"/>
                </a:solidFill>
                <a:latin typeface="Gill Sans MT" pitchFamily="34" charset="0"/>
              </a:rPr>
              <a:t>Humans have one type of </a:t>
            </a:r>
            <a:r>
              <a:rPr lang="en-US" sz="2800" i="1" dirty="0" smtClean="0">
                <a:solidFill>
                  <a:srgbClr val="FF0000"/>
                </a:solidFill>
                <a:latin typeface="Gill Sans MT" pitchFamily="34" charset="0"/>
              </a:rPr>
              <a:t/>
            </a:r>
            <a:br>
              <a:rPr lang="en-US" sz="2800" i="1" dirty="0" smtClean="0">
                <a:solidFill>
                  <a:srgbClr val="FF0000"/>
                </a:solidFill>
                <a:latin typeface="Gill Sans MT" pitchFamily="34" charset="0"/>
              </a:rPr>
            </a:br>
            <a:r>
              <a:rPr lang="en-US" sz="2800" b="1" i="1" dirty="0" err="1" smtClean="0">
                <a:solidFill>
                  <a:srgbClr val="FF0000"/>
                </a:solidFill>
                <a:latin typeface="Gill Sans MT" pitchFamily="34" charset="0"/>
              </a:rPr>
              <a:t>chromatophore</a:t>
            </a:r>
            <a:r>
              <a:rPr lang="en-US" sz="2800" i="1" dirty="0" smtClean="0">
                <a:solidFill>
                  <a:srgbClr val="FF0000"/>
                </a:solidFill>
                <a:latin typeface="Gill Sans MT" pitchFamily="34" charset="0"/>
              </a:rPr>
              <a:t>, where </a:t>
            </a:r>
            <a:r>
              <a:rPr lang="en-US" sz="2800" i="1" dirty="0">
                <a:solidFill>
                  <a:srgbClr val="FF0000"/>
                </a:solidFill>
                <a:latin typeface="Gill Sans MT" pitchFamily="34" charset="0"/>
              </a:rPr>
              <a:t>do you </a:t>
            </a:r>
            <a:r>
              <a:rPr lang="en-US" sz="2800" i="1" dirty="0" smtClean="0">
                <a:solidFill>
                  <a:srgbClr val="FF0000"/>
                </a:solidFill>
                <a:latin typeface="Gill Sans MT" pitchFamily="34" charset="0"/>
              </a:rPr>
              <a:t/>
            </a:r>
            <a:br>
              <a:rPr lang="en-US" sz="2800" i="1" dirty="0" smtClean="0">
                <a:solidFill>
                  <a:srgbClr val="FF0000"/>
                </a:solidFill>
                <a:latin typeface="Gill Sans MT" pitchFamily="34" charset="0"/>
              </a:rPr>
            </a:br>
            <a:r>
              <a:rPr lang="en-US" sz="2800" i="1" dirty="0" smtClean="0">
                <a:solidFill>
                  <a:srgbClr val="FF0000"/>
                </a:solidFill>
                <a:latin typeface="Gill Sans MT" pitchFamily="34" charset="0"/>
              </a:rPr>
              <a:t>think </a:t>
            </a:r>
            <a:r>
              <a:rPr lang="en-US" sz="2800" i="1" dirty="0">
                <a:solidFill>
                  <a:srgbClr val="FF0000"/>
                </a:solidFill>
                <a:latin typeface="Gill Sans MT" pitchFamily="34" charset="0"/>
              </a:rPr>
              <a:t>it is located?</a:t>
            </a:r>
          </a:p>
          <a:p>
            <a:pPr marL="0" indent="0">
              <a:buFont typeface="Arial" charset="0"/>
              <a:buNone/>
            </a:pPr>
            <a:endParaRPr lang="en-US" dirty="0" smtClean="0">
              <a:latin typeface="Gill Sans MT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3842" y1="93625" x2="33842" y2="93625"/>
                        <a14:foregroundMark x1="33842" y1="93625" x2="94148" y2="96375"/>
                        <a14:foregroundMark x1="91858" y1="94250" x2="78880" y2="94250"/>
                        <a14:backgroundMark x1="4962" y1="64625" x2="1145" y2="20750"/>
                        <a14:backgroundMark x1="8015" y1="31375" x2="0" y2="16250"/>
                        <a14:backgroundMark x1="8397" y1="23500" x2="0" y2="6125"/>
                        <a14:backgroundMark x1="13359" y1="19000" x2="0" y2="5875"/>
                        <a14:backgroundMark x1="8779" y1="65250" x2="1527" y2="96375"/>
                        <a14:backgroundMark x1="8397" y1="92250" x2="8397" y2="92250"/>
                        <a14:backgroundMark x1="8397" y1="94625" x2="763" y2="84250"/>
                        <a14:backgroundMark x1="10305" y1="97000" x2="0" y2="99875"/>
                        <a14:backgroundMark x1="13359" y1="27250" x2="4198" y2="3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85800"/>
            <a:ext cx="36576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242836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  <a:solidFill>
            <a:srgbClr val="FF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latin typeface="Jokerman" pitchFamily="82" charset="0"/>
              </a:rPr>
              <a:t>FREAKY FRIDAY</a:t>
            </a:r>
            <a:endParaRPr lang="en-US" dirty="0">
              <a:latin typeface="Jokerman" pitchFamily="82" charset="0"/>
            </a:endParaRP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6172200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sz="2400" b="1" u="sng" dirty="0" smtClean="0">
                <a:latin typeface="Gill Sans MT" pitchFamily="34" charset="0"/>
                <a:hlinkClick r:id="rId2"/>
              </a:rPr>
              <a:t>Jewel Wasp</a:t>
            </a:r>
            <a:endParaRPr lang="en-US" sz="2400" b="1" u="sng" dirty="0" smtClean="0">
              <a:latin typeface="Gill Sans MT" pitchFamily="34" charset="0"/>
            </a:endParaRPr>
          </a:p>
          <a:p>
            <a:pPr>
              <a:buFontTx/>
              <a:buChar char="-"/>
            </a:pPr>
            <a:r>
              <a:rPr lang="en-US" sz="2400" dirty="0" smtClean="0">
                <a:latin typeface="Gill Sans MT" pitchFamily="34" charset="0"/>
              </a:rPr>
              <a:t>A wasp parasite.</a:t>
            </a:r>
          </a:p>
          <a:p>
            <a:pPr>
              <a:buFontTx/>
              <a:buChar char="-"/>
            </a:pPr>
            <a:r>
              <a:rPr lang="en-US" sz="2400" dirty="0" smtClean="0">
                <a:latin typeface="Gill Sans MT" pitchFamily="34" charset="0"/>
              </a:rPr>
              <a:t>Found in South  Asia and Africa.</a:t>
            </a:r>
          </a:p>
          <a:p>
            <a:pPr>
              <a:buFontTx/>
              <a:buChar char="-"/>
            </a:pPr>
            <a:r>
              <a:rPr lang="en-US" sz="2400" dirty="0">
                <a:latin typeface="Gill Sans MT" pitchFamily="34" charset="0"/>
              </a:rPr>
              <a:t>Uses </a:t>
            </a:r>
            <a:r>
              <a:rPr lang="en-US" sz="2400" b="1" i="1" dirty="0">
                <a:latin typeface="Gill Sans MT" pitchFamily="34" charset="0"/>
              </a:rPr>
              <a:t>live</a:t>
            </a:r>
            <a:r>
              <a:rPr lang="en-US" sz="2400" dirty="0">
                <a:latin typeface="Gill Sans MT" pitchFamily="34" charset="0"/>
              </a:rPr>
              <a:t> cockroaches as food for larva</a:t>
            </a:r>
            <a:r>
              <a:rPr lang="en-US" sz="2400" dirty="0" smtClean="0">
                <a:latin typeface="Gill Sans MT" pitchFamily="34" charset="0"/>
              </a:rPr>
              <a:t>.</a:t>
            </a:r>
          </a:p>
          <a:p>
            <a:pPr>
              <a:buFontTx/>
              <a:buChar char="-"/>
            </a:pPr>
            <a:r>
              <a:rPr lang="en-US" sz="2400" dirty="0" smtClean="0">
                <a:latin typeface="Gill Sans MT" pitchFamily="34" charset="0"/>
              </a:rPr>
              <a:t>Uses its stinger to </a:t>
            </a:r>
            <a:r>
              <a:rPr lang="en-US" sz="2400" b="1" i="1" dirty="0" smtClean="0">
                <a:latin typeface="Gill Sans MT" pitchFamily="34" charset="0"/>
              </a:rPr>
              <a:t>inject venom into a</a:t>
            </a:r>
            <a:br>
              <a:rPr lang="en-US" sz="2400" b="1" i="1" dirty="0" smtClean="0">
                <a:latin typeface="Gill Sans MT" pitchFamily="34" charset="0"/>
              </a:rPr>
            </a:br>
            <a:r>
              <a:rPr lang="en-US" sz="2400" b="1" i="1" dirty="0" smtClean="0">
                <a:latin typeface="Gill Sans MT" pitchFamily="34" charset="0"/>
              </a:rPr>
              <a:t>cockroaches brain </a:t>
            </a:r>
            <a:r>
              <a:rPr lang="en-US" sz="2400" dirty="0" smtClean="0">
                <a:latin typeface="Gill Sans MT" pitchFamily="34" charset="0"/>
              </a:rPr>
              <a:t>to temporarily paralyze it.</a:t>
            </a:r>
          </a:p>
          <a:p>
            <a:pPr>
              <a:buFontTx/>
              <a:buChar char="-"/>
            </a:pPr>
            <a:r>
              <a:rPr lang="en-US" sz="2400" dirty="0" smtClean="0">
                <a:latin typeface="Gill Sans MT" pitchFamily="34" charset="0"/>
              </a:rPr>
              <a:t>Then it </a:t>
            </a:r>
            <a:r>
              <a:rPr lang="en-US" sz="2400" b="1" i="1" dirty="0" smtClean="0">
                <a:latin typeface="Gill Sans MT" pitchFamily="34" charset="0"/>
              </a:rPr>
              <a:t>controls the roaches brain </a:t>
            </a:r>
            <a:r>
              <a:rPr lang="en-US" sz="2400" dirty="0" smtClean="0">
                <a:latin typeface="Gill Sans MT" pitchFamily="34" charset="0"/>
              </a:rPr>
              <a:t>by pulling on its antenna.</a:t>
            </a:r>
          </a:p>
          <a:p>
            <a:pPr>
              <a:buFontTx/>
              <a:buChar char="-"/>
            </a:pPr>
            <a:r>
              <a:rPr lang="en-US" sz="2400" dirty="0" smtClean="0">
                <a:latin typeface="Gill Sans MT" pitchFamily="34" charset="0"/>
              </a:rPr>
              <a:t>It </a:t>
            </a:r>
            <a:r>
              <a:rPr lang="en-US" sz="2400" b="1" i="1" dirty="0" smtClean="0">
                <a:latin typeface="Gill Sans MT" pitchFamily="34" charset="0"/>
              </a:rPr>
              <a:t>buries the roach underground</a:t>
            </a:r>
            <a:r>
              <a:rPr lang="en-US" sz="2400" dirty="0" smtClean="0">
                <a:latin typeface="Gill Sans MT" pitchFamily="34" charset="0"/>
              </a:rPr>
              <a:t>, </a:t>
            </a:r>
            <a:r>
              <a:rPr lang="en-US" sz="2400" b="1" i="1" dirty="0" smtClean="0">
                <a:latin typeface="Gill Sans MT" pitchFamily="34" charset="0"/>
              </a:rPr>
              <a:t>lays eggs in its body</a:t>
            </a:r>
            <a:r>
              <a:rPr lang="en-US" sz="2400" dirty="0" smtClean="0">
                <a:latin typeface="Gill Sans MT" pitchFamily="34" charset="0"/>
              </a:rPr>
              <a:t>, and then lets the new </a:t>
            </a:r>
            <a:r>
              <a:rPr lang="en-US" sz="2400" b="1" i="1" dirty="0" smtClean="0">
                <a:latin typeface="Gill Sans MT" pitchFamily="34" charset="0"/>
              </a:rPr>
              <a:t>wasp larva eat the insides of the roach </a:t>
            </a:r>
            <a:endParaRPr lang="en-US" sz="2400" dirty="0">
              <a:latin typeface="Gill Sans MT" pitchFamily="34" charset="0"/>
            </a:endParaRPr>
          </a:p>
          <a:p>
            <a:pPr lvl="1">
              <a:buFontTx/>
              <a:buChar char="-"/>
            </a:pPr>
            <a:r>
              <a:rPr lang="en-US" sz="2000" i="1" u="sng" dirty="0" smtClean="0">
                <a:latin typeface="Gill Sans MT" pitchFamily="34" charset="0"/>
              </a:rPr>
              <a:t>while the cockroach is still alive</a:t>
            </a:r>
          </a:p>
          <a:p>
            <a:pPr>
              <a:buFontTx/>
              <a:buChar char="-"/>
            </a:pPr>
            <a:r>
              <a:rPr lang="en-US" sz="2800" i="1" dirty="0" smtClean="0">
                <a:solidFill>
                  <a:srgbClr val="FF0000"/>
                </a:solidFill>
                <a:latin typeface="Gill Sans MT" pitchFamily="34" charset="0"/>
              </a:rPr>
              <a:t>What if humans could do that?</a:t>
            </a:r>
          </a:p>
          <a:p>
            <a:pPr marL="0" indent="0">
              <a:buFont typeface="Arial" charset="0"/>
              <a:buNone/>
            </a:pPr>
            <a:endParaRPr lang="en-US" dirty="0" smtClean="0">
              <a:latin typeface="Gill Sans MT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493" t="25999" r="16065" b="7516"/>
          <a:stretch/>
        </p:blipFill>
        <p:spPr>
          <a:xfrm>
            <a:off x="5410199" y="685800"/>
            <a:ext cx="3733801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8522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  <a:solidFill>
            <a:srgbClr val="FF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latin typeface="Jokerman" pitchFamily="82" charset="0"/>
              </a:rPr>
              <a:t>FREAKY FRIDAY</a:t>
            </a:r>
            <a:endParaRPr lang="en-US" dirty="0">
              <a:latin typeface="Jokerman" pitchFamily="82" charset="0"/>
            </a:endParaRP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6172200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sz="2400" b="1" u="sng" dirty="0" smtClean="0">
                <a:latin typeface="Gill Sans MT" pitchFamily="34" charset="0"/>
              </a:rPr>
              <a:t>Sea Cucumbers</a:t>
            </a:r>
          </a:p>
          <a:p>
            <a:pPr>
              <a:buFontTx/>
              <a:buChar char="-"/>
            </a:pPr>
            <a:r>
              <a:rPr lang="en-US" sz="2400" dirty="0" smtClean="0">
                <a:latin typeface="Gill Sans MT" pitchFamily="34" charset="0"/>
              </a:rPr>
              <a:t>Sea cucumbers are related</a:t>
            </a:r>
            <a:br>
              <a:rPr lang="en-US" sz="2400" dirty="0" smtClean="0">
                <a:latin typeface="Gill Sans MT" pitchFamily="34" charset="0"/>
              </a:rPr>
            </a:br>
            <a:r>
              <a:rPr lang="en-US" sz="2400" dirty="0" smtClean="0">
                <a:latin typeface="Gill Sans MT" pitchFamily="34" charset="0"/>
              </a:rPr>
              <a:t>to starfish.</a:t>
            </a:r>
          </a:p>
          <a:p>
            <a:pPr>
              <a:buFontTx/>
              <a:buChar char="-"/>
            </a:pPr>
            <a:r>
              <a:rPr lang="en-US" sz="2400" dirty="0" smtClean="0">
                <a:latin typeface="Gill Sans MT" pitchFamily="34" charset="0"/>
              </a:rPr>
              <a:t>They are found on the </a:t>
            </a:r>
            <a:br>
              <a:rPr lang="en-US" sz="2400" dirty="0" smtClean="0">
                <a:latin typeface="Gill Sans MT" pitchFamily="34" charset="0"/>
              </a:rPr>
            </a:br>
            <a:r>
              <a:rPr lang="en-US" sz="2400" dirty="0" smtClean="0">
                <a:latin typeface="Gill Sans MT" pitchFamily="34" charset="0"/>
              </a:rPr>
              <a:t>seafloor all around the </a:t>
            </a:r>
            <a:br>
              <a:rPr lang="en-US" sz="2400" dirty="0" smtClean="0">
                <a:latin typeface="Gill Sans MT" pitchFamily="34" charset="0"/>
              </a:rPr>
            </a:br>
            <a:r>
              <a:rPr lang="en-US" sz="2400" dirty="0" smtClean="0">
                <a:latin typeface="Gill Sans MT" pitchFamily="34" charset="0"/>
              </a:rPr>
              <a:t>world.</a:t>
            </a:r>
          </a:p>
          <a:p>
            <a:pPr>
              <a:buFontTx/>
              <a:buChar char="-"/>
            </a:pPr>
            <a:r>
              <a:rPr lang="en-US" sz="2400" dirty="0" smtClean="0">
                <a:latin typeface="Gill Sans MT" pitchFamily="34" charset="0"/>
              </a:rPr>
              <a:t>When scared a sea </a:t>
            </a:r>
            <a:br>
              <a:rPr lang="en-US" sz="2400" dirty="0" smtClean="0">
                <a:latin typeface="Gill Sans MT" pitchFamily="34" charset="0"/>
              </a:rPr>
            </a:br>
            <a:r>
              <a:rPr lang="en-US" sz="2400" dirty="0" smtClean="0">
                <a:latin typeface="Gill Sans MT" pitchFamily="34" charset="0"/>
              </a:rPr>
              <a:t>cucumber will </a:t>
            </a:r>
            <a:r>
              <a:rPr lang="en-US" sz="2400" b="1" i="1" dirty="0" smtClean="0">
                <a:latin typeface="Gill Sans MT" pitchFamily="34" charset="0"/>
              </a:rPr>
              <a:t>release its</a:t>
            </a:r>
            <a:br>
              <a:rPr lang="en-US" sz="2400" b="1" i="1" dirty="0" smtClean="0">
                <a:latin typeface="Gill Sans MT" pitchFamily="34" charset="0"/>
              </a:rPr>
            </a:br>
            <a:r>
              <a:rPr lang="en-US" sz="2400" b="1" i="1" dirty="0" smtClean="0">
                <a:latin typeface="Gill Sans MT" pitchFamily="34" charset="0"/>
              </a:rPr>
              <a:t>intestines out of its mouth </a:t>
            </a:r>
            <a:r>
              <a:rPr lang="en-US" sz="2400" dirty="0" smtClean="0">
                <a:latin typeface="Gill Sans MT" pitchFamily="34" charset="0"/>
              </a:rPr>
              <a:t>to distract</a:t>
            </a:r>
            <a:br>
              <a:rPr lang="en-US" sz="2400" dirty="0" smtClean="0">
                <a:latin typeface="Gill Sans MT" pitchFamily="34" charset="0"/>
              </a:rPr>
            </a:br>
            <a:r>
              <a:rPr lang="en-US" sz="2400" dirty="0" smtClean="0">
                <a:latin typeface="Gill Sans MT" pitchFamily="34" charset="0"/>
              </a:rPr>
              <a:t>predators and then run away.</a:t>
            </a:r>
          </a:p>
          <a:p>
            <a:pPr>
              <a:buFontTx/>
              <a:buChar char="-"/>
            </a:pPr>
            <a:r>
              <a:rPr lang="en-US" sz="2400" dirty="0" smtClean="0">
                <a:latin typeface="Gill Sans MT" pitchFamily="34" charset="0"/>
              </a:rPr>
              <a:t>Sea cucumbers regrow their intestines </a:t>
            </a:r>
            <a:br>
              <a:rPr lang="en-US" sz="2400" dirty="0" smtClean="0">
                <a:latin typeface="Gill Sans MT" pitchFamily="34" charset="0"/>
              </a:rPr>
            </a:br>
            <a:r>
              <a:rPr lang="en-US" sz="2400" dirty="0" smtClean="0">
                <a:latin typeface="Gill Sans MT" pitchFamily="34" charset="0"/>
              </a:rPr>
              <a:t>within 3 weeks.</a:t>
            </a:r>
          </a:p>
          <a:p>
            <a:pPr>
              <a:buFontTx/>
              <a:buChar char="-"/>
            </a:pPr>
            <a:r>
              <a:rPr lang="en-US" sz="2800" i="1" dirty="0" smtClean="0">
                <a:solidFill>
                  <a:srgbClr val="FF0000"/>
                </a:solidFill>
                <a:latin typeface="Gill Sans MT" pitchFamily="34" charset="0"/>
              </a:rPr>
              <a:t>What if humans could do that?</a:t>
            </a:r>
          </a:p>
          <a:p>
            <a:pPr marL="0" indent="0">
              <a:buFont typeface="Arial" charset="0"/>
              <a:buNone/>
            </a:pPr>
            <a:endParaRPr lang="en-US" dirty="0" smtClean="0">
              <a:latin typeface="Gill Sans MT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43"/>
          <a:stretch/>
        </p:blipFill>
        <p:spPr bwMode="auto">
          <a:xfrm>
            <a:off x="3905250" y="685800"/>
            <a:ext cx="5238750" cy="3099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785617"/>
            <a:ext cx="3742945" cy="3072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173014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  <a:solidFill>
            <a:srgbClr val="FF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latin typeface="Jokerman" pitchFamily="82" charset="0"/>
              </a:rPr>
              <a:t>My Chemical Friday</a:t>
            </a:r>
            <a:endParaRPr lang="en-US" dirty="0">
              <a:latin typeface="Jokerman" pitchFamily="82" charset="0"/>
            </a:endParaRP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6172200"/>
          </a:xfrm>
        </p:spPr>
        <p:txBody>
          <a:bodyPr>
            <a:normAutofit/>
          </a:bodyPr>
          <a:lstStyle/>
          <a:p>
            <a:pPr marL="0" indent="0">
              <a:buFont typeface="Arial" charset="0"/>
              <a:buNone/>
            </a:pPr>
            <a:r>
              <a:rPr lang="en-US" sz="2400" b="1" u="sng" dirty="0" smtClean="0">
                <a:latin typeface="Gill Sans MT" pitchFamily="34" charset="0"/>
                <a:hlinkClick r:id="rId2"/>
              </a:rPr>
              <a:t>Alkali Metals</a:t>
            </a:r>
            <a:r>
              <a:rPr lang="en-US" sz="2400" b="1" dirty="0" smtClean="0">
                <a:latin typeface="Gill Sans MT" pitchFamily="34" charset="0"/>
              </a:rPr>
              <a:t> </a:t>
            </a:r>
            <a:endParaRPr lang="en-US" sz="2400" b="1" u="sng" dirty="0" smtClean="0">
              <a:latin typeface="Gill Sans MT" pitchFamily="34" charset="0"/>
            </a:endParaRPr>
          </a:p>
          <a:p>
            <a:pPr>
              <a:buFontTx/>
              <a:buChar char="-"/>
            </a:pPr>
            <a:r>
              <a:rPr lang="en-US" sz="2400" dirty="0" smtClean="0">
                <a:latin typeface="Gill Sans MT" pitchFamily="34" charset="0"/>
              </a:rPr>
              <a:t>The alkali metals are in the</a:t>
            </a:r>
            <a:br>
              <a:rPr lang="en-US" sz="2400" dirty="0" smtClean="0">
                <a:latin typeface="Gill Sans MT" pitchFamily="34" charset="0"/>
              </a:rPr>
            </a:br>
            <a:r>
              <a:rPr lang="en-US" sz="2400" dirty="0" smtClean="0">
                <a:latin typeface="Gill Sans MT" pitchFamily="34" charset="0"/>
              </a:rPr>
              <a:t>first column (</a:t>
            </a:r>
            <a:r>
              <a:rPr lang="en-US" sz="2400" b="1" dirty="0" smtClean="0">
                <a:solidFill>
                  <a:srgbClr val="00B050"/>
                </a:solidFill>
                <a:latin typeface="Gill Sans MT" pitchFamily="34" charset="0"/>
              </a:rPr>
              <a:t>group</a:t>
            </a:r>
            <a:r>
              <a:rPr lang="en-US" sz="2400" dirty="0" smtClean="0">
                <a:latin typeface="Gill Sans MT" pitchFamily="34" charset="0"/>
              </a:rPr>
              <a:t>) of the</a:t>
            </a:r>
            <a:br>
              <a:rPr lang="en-US" sz="2400" dirty="0" smtClean="0">
                <a:latin typeface="Gill Sans MT" pitchFamily="34" charset="0"/>
              </a:rPr>
            </a:br>
            <a:r>
              <a:rPr lang="en-US" sz="2400" b="1" dirty="0" smtClean="0">
                <a:latin typeface="Gill Sans MT" pitchFamily="34" charset="0"/>
              </a:rPr>
              <a:t>periodic table of elements</a:t>
            </a:r>
            <a:r>
              <a:rPr lang="en-US" sz="2400" dirty="0" smtClean="0">
                <a:latin typeface="Gill Sans MT" pitchFamily="34" charset="0"/>
              </a:rPr>
              <a:t>.</a:t>
            </a:r>
          </a:p>
          <a:p>
            <a:pPr>
              <a:buFontTx/>
              <a:buChar char="-"/>
            </a:pPr>
            <a:r>
              <a:rPr lang="en-US" sz="2400" dirty="0" smtClean="0">
                <a:latin typeface="Gill Sans MT" pitchFamily="34" charset="0"/>
              </a:rPr>
              <a:t>These elements </a:t>
            </a:r>
            <a:r>
              <a:rPr lang="en-US" sz="2400" b="1" dirty="0" smtClean="0">
                <a:latin typeface="Gill Sans MT" pitchFamily="34" charset="0"/>
              </a:rPr>
              <a:t>react VERY</a:t>
            </a:r>
            <a:br>
              <a:rPr lang="en-US" sz="2400" b="1" dirty="0" smtClean="0">
                <a:latin typeface="Gill Sans MT" pitchFamily="34" charset="0"/>
              </a:rPr>
            </a:br>
            <a:r>
              <a:rPr lang="en-US" sz="2400" b="1" dirty="0" smtClean="0">
                <a:latin typeface="Gill Sans MT" pitchFamily="34" charset="0"/>
              </a:rPr>
              <a:t>FAST with water.</a:t>
            </a:r>
          </a:p>
          <a:p>
            <a:pPr>
              <a:buFontTx/>
              <a:buChar char="-"/>
            </a:pPr>
            <a:r>
              <a:rPr lang="en-US" sz="2400" dirty="0" smtClean="0">
                <a:latin typeface="Gill Sans MT" pitchFamily="34" charset="0"/>
              </a:rPr>
              <a:t>These atoms have 1 </a:t>
            </a:r>
            <a:r>
              <a:rPr lang="en-US" sz="2400" b="1" dirty="0" smtClean="0">
                <a:solidFill>
                  <a:srgbClr val="00B050"/>
                </a:solidFill>
                <a:latin typeface="Gill Sans MT" pitchFamily="34" charset="0"/>
              </a:rPr>
              <a:t>valence (= outer) electron</a:t>
            </a:r>
            <a:r>
              <a:rPr lang="en-US" sz="2400" dirty="0" smtClean="0">
                <a:latin typeface="Gill Sans MT" pitchFamily="34" charset="0"/>
              </a:rPr>
              <a:t>.</a:t>
            </a:r>
          </a:p>
          <a:p>
            <a:pPr>
              <a:buFontTx/>
              <a:buChar char="-"/>
            </a:pPr>
            <a:r>
              <a:rPr lang="en-US" sz="2400" b="1" dirty="0" smtClean="0">
                <a:latin typeface="Gill Sans MT" pitchFamily="34" charset="0"/>
              </a:rPr>
              <a:t>Stable atoms have a complete set of outer electrons </a:t>
            </a:r>
            <a:r>
              <a:rPr lang="en-US" sz="2400" dirty="0" smtClean="0">
                <a:latin typeface="Gill Sans MT" pitchFamily="34" charset="0"/>
              </a:rPr>
              <a:t>(2 or 8), so the </a:t>
            </a:r>
            <a:r>
              <a:rPr lang="en-US" sz="2400" b="1" dirty="0" smtClean="0">
                <a:latin typeface="Gill Sans MT" pitchFamily="34" charset="0"/>
              </a:rPr>
              <a:t>alkali metals lose their only valence </a:t>
            </a:r>
            <a:r>
              <a:rPr lang="en-US" sz="2400" dirty="0" smtClean="0">
                <a:latin typeface="Gill Sans MT" pitchFamily="34" charset="0"/>
              </a:rPr>
              <a:t>electron so that they can be stable, which happens </a:t>
            </a:r>
            <a:r>
              <a:rPr lang="en-US" sz="2400" b="1" dirty="0" smtClean="0">
                <a:latin typeface="Gill Sans MT" pitchFamily="34" charset="0"/>
              </a:rPr>
              <a:t>so quickly that there is a large release of energy.</a:t>
            </a:r>
          </a:p>
          <a:p>
            <a:pPr marL="0" indent="0"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Gill Sans MT" pitchFamily="34" charset="0"/>
              </a:rPr>
              <a:t>	*DUE MON</a:t>
            </a:r>
            <a:r>
              <a:rPr lang="en-US" sz="2400" b="1" dirty="0" smtClean="0">
                <a:latin typeface="Gill Sans MT" pitchFamily="34" charset="0"/>
              </a:rPr>
              <a:t>: Biology –</a:t>
            </a:r>
            <a:r>
              <a:rPr lang="en-US" sz="2400" dirty="0" smtClean="0">
                <a:latin typeface="Gill Sans MT" pitchFamily="34" charset="0"/>
              </a:rPr>
              <a:t> Assigned Research Tasks for Project</a:t>
            </a:r>
          </a:p>
          <a:p>
            <a:pPr marL="0" indent="0">
              <a:buFont typeface="Arial" charset="0"/>
              <a:buNone/>
            </a:pPr>
            <a:r>
              <a:rPr lang="en-US" sz="2400" b="1" dirty="0">
                <a:latin typeface="Gill Sans MT" pitchFamily="34" charset="0"/>
              </a:rPr>
              <a:t>	</a:t>
            </a:r>
            <a:r>
              <a:rPr lang="en-US" sz="2400" b="1" dirty="0" smtClean="0">
                <a:latin typeface="Gill Sans MT" pitchFamily="34" charset="0"/>
              </a:rPr>
              <a:t>		*AP –</a:t>
            </a:r>
            <a:r>
              <a:rPr lang="en-US" sz="2400" dirty="0" smtClean="0">
                <a:latin typeface="Gill Sans MT" pitchFamily="34" charset="0"/>
              </a:rPr>
              <a:t> </a:t>
            </a:r>
            <a:r>
              <a:rPr lang="en-US" sz="2400" dirty="0">
                <a:latin typeface="Gill Sans MT" pitchFamily="34" charset="0"/>
              </a:rPr>
              <a:t>	</a:t>
            </a:r>
            <a:r>
              <a:rPr lang="en-US" sz="2600" dirty="0" smtClean="0">
                <a:latin typeface="Gill Sans MT" pitchFamily="34" charset="0"/>
              </a:rPr>
              <a:t>Ch. 10 Reading Quiz</a:t>
            </a:r>
            <a:r>
              <a:rPr lang="en-US" sz="2400" dirty="0" smtClean="0">
                <a:latin typeface="Gill Sans MT" pitchFamily="34" charset="0"/>
              </a:rPr>
              <a:t>	</a:t>
            </a:r>
          </a:p>
          <a:p>
            <a:pPr marL="0" indent="0">
              <a:buFont typeface="Arial" charset="0"/>
              <a:buNone/>
            </a:pPr>
            <a:r>
              <a:rPr lang="en-US" sz="2400" dirty="0">
                <a:latin typeface="Gill Sans MT" pitchFamily="34" charset="0"/>
              </a:rPr>
              <a:t>	</a:t>
            </a:r>
            <a:r>
              <a:rPr lang="en-US" sz="2400" dirty="0" smtClean="0">
                <a:latin typeface="Gill Sans MT" pitchFamily="34" charset="0"/>
              </a:rPr>
              <a:t>			2 FRQ’s next week (Tues and Thurs)	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902" y="762000"/>
            <a:ext cx="49720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377" y="781050"/>
            <a:ext cx="2276475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808" y="823912"/>
            <a:ext cx="733425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895782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  <a:solidFill>
            <a:srgbClr val="FF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latin typeface="Jokerman" pitchFamily="82" charset="0"/>
              </a:rPr>
              <a:t>FREAKY FRIDAY</a:t>
            </a:r>
            <a:endParaRPr lang="en-US" dirty="0">
              <a:latin typeface="Jokerman" pitchFamily="82" charset="0"/>
            </a:endParaRP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6172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u="sng" dirty="0" err="1" smtClean="0">
                <a:latin typeface="Gill Sans MT" pitchFamily="34" charset="0"/>
                <a:hlinkClick r:id="rId2"/>
              </a:rPr>
              <a:t>Webspinners</a:t>
            </a:r>
            <a:r>
              <a:rPr lang="en-US" sz="2400" b="1" dirty="0" smtClean="0">
                <a:latin typeface="Gill Sans MT" pitchFamily="34" charset="0"/>
              </a:rPr>
              <a:t> </a:t>
            </a:r>
            <a:r>
              <a:rPr lang="en-US" sz="2400" dirty="0" smtClean="0">
                <a:latin typeface="Gill Sans MT" pitchFamily="34" charset="0"/>
              </a:rPr>
              <a:t>(</a:t>
            </a:r>
            <a:r>
              <a:rPr lang="en-US" sz="2400" dirty="0" err="1">
                <a:latin typeface="Gill Sans MT" pitchFamily="34" charset="0"/>
              </a:rPr>
              <a:t>Embioptera</a:t>
            </a:r>
            <a:r>
              <a:rPr lang="en-US" sz="2400" dirty="0" smtClean="0">
                <a:latin typeface="Gill Sans MT" pitchFamily="34" charset="0"/>
              </a:rPr>
              <a:t>)</a:t>
            </a:r>
            <a:endParaRPr lang="en-US" sz="2400" b="1" u="sng" dirty="0" smtClean="0">
              <a:latin typeface="Gill Sans MT" pitchFamily="34" charset="0"/>
            </a:endParaRPr>
          </a:p>
          <a:p>
            <a:pPr>
              <a:buFontTx/>
              <a:buChar char="-"/>
            </a:pPr>
            <a:r>
              <a:rPr lang="en-US" sz="2400" b="1" dirty="0" smtClean="0">
                <a:latin typeface="Gill Sans MT" pitchFamily="34" charset="0"/>
              </a:rPr>
              <a:t>Females are wingless </a:t>
            </a:r>
            <a:r>
              <a:rPr lang="en-US" sz="2400" dirty="0" smtClean="0">
                <a:latin typeface="Gill Sans MT" pitchFamily="34" charset="0"/>
              </a:rPr>
              <a:t>while</a:t>
            </a:r>
            <a:r>
              <a:rPr lang="en-US" sz="2400" b="1" dirty="0" smtClean="0">
                <a:latin typeface="Gill Sans MT" pitchFamily="34" charset="0"/>
              </a:rPr>
              <a:t> </a:t>
            </a:r>
            <a:br>
              <a:rPr lang="en-US" sz="2400" b="1" dirty="0" smtClean="0">
                <a:latin typeface="Gill Sans MT" pitchFamily="34" charset="0"/>
              </a:rPr>
            </a:br>
            <a:r>
              <a:rPr lang="en-US" sz="2400" b="1" dirty="0" smtClean="0">
                <a:latin typeface="Gill Sans MT" pitchFamily="34" charset="0"/>
              </a:rPr>
              <a:t>males can fly.</a:t>
            </a:r>
          </a:p>
          <a:p>
            <a:pPr>
              <a:buFontTx/>
              <a:buChar char="-"/>
            </a:pPr>
            <a:r>
              <a:rPr lang="en-US" sz="2400" dirty="0" smtClean="0">
                <a:latin typeface="Gill Sans MT" pitchFamily="34" charset="0"/>
              </a:rPr>
              <a:t>Both sexes have </a:t>
            </a:r>
            <a:r>
              <a:rPr lang="en-US" sz="2400" b="1" dirty="0" smtClean="0">
                <a:latin typeface="Gill Sans MT" pitchFamily="34" charset="0"/>
              </a:rPr>
              <a:t>large front legs </a:t>
            </a:r>
            <a:br>
              <a:rPr lang="en-US" sz="2400" b="1" dirty="0" smtClean="0">
                <a:latin typeface="Gill Sans MT" pitchFamily="34" charset="0"/>
              </a:rPr>
            </a:br>
            <a:r>
              <a:rPr lang="en-US" sz="2400" dirty="0" smtClean="0">
                <a:latin typeface="Gill Sans MT" pitchFamily="34" charset="0"/>
              </a:rPr>
              <a:t>which </a:t>
            </a:r>
            <a:r>
              <a:rPr lang="en-US" sz="2400" b="1" dirty="0" smtClean="0">
                <a:latin typeface="Gill Sans MT" pitchFamily="34" charset="0"/>
              </a:rPr>
              <a:t>contain silk-producing glands.</a:t>
            </a:r>
          </a:p>
          <a:p>
            <a:pPr>
              <a:buFontTx/>
              <a:buChar char="-"/>
            </a:pPr>
            <a:r>
              <a:rPr lang="en-US" sz="2400" b="1" dirty="0" smtClean="0">
                <a:latin typeface="Gill Sans MT" pitchFamily="34" charset="0"/>
              </a:rPr>
              <a:t>Each leg has </a:t>
            </a:r>
            <a:r>
              <a:rPr lang="en-US" sz="2400" dirty="0" smtClean="0">
                <a:latin typeface="Gill Sans MT" pitchFamily="34" charset="0"/>
              </a:rPr>
              <a:t>over</a:t>
            </a:r>
            <a:r>
              <a:rPr lang="en-US" sz="2400" b="1" dirty="0" smtClean="0">
                <a:latin typeface="Gill Sans MT" pitchFamily="34" charset="0"/>
              </a:rPr>
              <a:t> 150 silk</a:t>
            </a:r>
            <a:r>
              <a:rPr lang="en-US" sz="2400" dirty="0" smtClean="0">
                <a:latin typeface="Gill Sans MT" pitchFamily="34" charset="0"/>
              </a:rPr>
              <a:t>-producing </a:t>
            </a:r>
            <a:br>
              <a:rPr lang="en-US" sz="2400" dirty="0" smtClean="0">
                <a:latin typeface="Gill Sans MT" pitchFamily="34" charset="0"/>
              </a:rPr>
            </a:br>
            <a:r>
              <a:rPr lang="en-US" sz="2400" b="1" dirty="0" smtClean="0">
                <a:latin typeface="Gill Sans MT" pitchFamily="34" charset="0"/>
              </a:rPr>
              <a:t>ejectors</a:t>
            </a:r>
            <a:r>
              <a:rPr lang="en-US" sz="2400" dirty="0" smtClean="0">
                <a:latin typeface="Gill Sans MT" pitchFamily="34" charset="0"/>
              </a:rPr>
              <a:t>. </a:t>
            </a:r>
          </a:p>
          <a:p>
            <a:pPr>
              <a:buFontTx/>
              <a:buChar char="-"/>
            </a:pPr>
            <a:r>
              <a:rPr lang="en-US" sz="2400" dirty="0" smtClean="0">
                <a:latin typeface="Gill Sans MT" pitchFamily="34" charset="0"/>
              </a:rPr>
              <a:t>They </a:t>
            </a:r>
            <a:r>
              <a:rPr lang="en-US" sz="2400" b="1" dirty="0" smtClean="0">
                <a:latin typeface="Gill Sans MT" pitchFamily="34" charset="0"/>
              </a:rPr>
              <a:t>make large silk “tents” </a:t>
            </a:r>
            <a:r>
              <a:rPr lang="en-US" sz="2400" dirty="0" smtClean="0">
                <a:latin typeface="Gill Sans MT" pitchFamily="34" charset="0"/>
              </a:rPr>
              <a:t>on tree trunks which </a:t>
            </a:r>
            <a:r>
              <a:rPr lang="en-US" sz="2400" b="1" dirty="0" smtClean="0">
                <a:latin typeface="Gill Sans MT" pitchFamily="34" charset="0"/>
              </a:rPr>
              <a:t>prevents them from being hunted</a:t>
            </a:r>
            <a:r>
              <a:rPr lang="en-US" sz="2400" dirty="0" smtClean="0">
                <a:latin typeface="Gill Sans MT" pitchFamily="34" charset="0"/>
              </a:rPr>
              <a:t> by organisms as it is so airtight i</a:t>
            </a:r>
            <a:r>
              <a:rPr lang="en-US" sz="2400" b="1" dirty="0" smtClean="0">
                <a:latin typeface="Gill Sans MT" pitchFamily="34" charset="0"/>
              </a:rPr>
              <a:t>t can keep out smells and water</a:t>
            </a:r>
            <a:r>
              <a:rPr lang="en-US" sz="2400" dirty="0" smtClean="0">
                <a:latin typeface="Gill Sans MT" pitchFamily="34" charset="0"/>
              </a:rPr>
              <a:t>.</a:t>
            </a:r>
          </a:p>
          <a:p>
            <a:pPr>
              <a:buFontTx/>
              <a:buChar char="-"/>
            </a:pPr>
            <a:r>
              <a:rPr lang="en-US" sz="2400" dirty="0" smtClean="0">
                <a:latin typeface="Gill Sans MT" pitchFamily="34" charset="0"/>
              </a:rPr>
              <a:t>Some females </a:t>
            </a:r>
            <a:r>
              <a:rPr lang="en-US" sz="2400" b="1" dirty="0" smtClean="0">
                <a:latin typeface="Gill Sans MT" pitchFamily="34" charset="0"/>
              </a:rPr>
              <a:t>camouflage their tent </a:t>
            </a:r>
            <a:r>
              <a:rPr lang="en-US" sz="2400" dirty="0" smtClean="0">
                <a:latin typeface="Gill Sans MT" pitchFamily="34" charset="0"/>
              </a:rPr>
              <a:t>by </a:t>
            </a:r>
            <a:r>
              <a:rPr lang="en-US" sz="2400" b="1" dirty="0" smtClean="0">
                <a:latin typeface="Gill Sans MT" pitchFamily="34" charset="0"/>
              </a:rPr>
              <a:t>adding leaves and bark</a:t>
            </a:r>
            <a:r>
              <a:rPr lang="en-US" sz="2400" dirty="0" smtClean="0">
                <a:latin typeface="Gill Sans MT" pitchFamily="34" charset="0"/>
              </a:rPr>
              <a:t>.</a:t>
            </a:r>
          </a:p>
          <a:p>
            <a:pPr>
              <a:buFontTx/>
              <a:buChar char="-"/>
            </a:pPr>
            <a:r>
              <a:rPr lang="en-US" sz="2400" b="1" dirty="0" smtClean="0">
                <a:latin typeface="Gill Sans MT" pitchFamily="34" charset="0"/>
              </a:rPr>
              <a:t>Females protect their eggs after laying them</a:t>
            </a:r>
            <a:r>
              <a:rPr lang="en-US" sz="2400" dirty="0" smtClean="0">
                <a:latin typeface="Gill Sans MT" pitchFamily="34" charset="0"/>
              </a:rPr>
              <a:t>, a trait </a:t>
            </a:r>
            <a:r>
              <a:rPr lang="en-US" sz="2400" b="1" dirty="0" smtClean="0">
                <a:latin typeface="Gill Sans MT" pitchFamily="34" charset="0"/>
              </a:rPr>
              <a:t>often seen </a:t>
            </a:r>
            <a:r>
              <a:rPr lang="en-US" sz="2400" dirty="0" smtClean="0">
                <a:latin typeface="Gill Sans MT" pitchFamily="34" charset="0"/>
              </a:rPr>
              <a:t>in most </a:t>
            </a:r>
            <a:r>
              <a:rPr lang="en-US" sz="2400" b="1" dirty="0" smtClean="0">
                <a:latin typeface="Gill Sans MT" pitchFamily="34" charset="0"/>
              </a:rPr>
              <a:t>insects</a:t>
            </a:r>
            <a:r>
              <a:rPr lang="en-US" sz="2400" dirty="0" smtClean="0">
                <a:latin typeface="Gill Sans MT" pitchFamily="34" charset="0"/>
              </a:rPr>
              <a:t>. (</a:t>
            </a:r>
            <a:r>
              <a:rPr lang="en-US" sz="2400" i="1" dirty="0" smtClean="0">
                <a:latin typeface="Gill Sans MT" pitchFamily="34" charset="0"/>
              </a:rPr>
              <a:t>Are there examples of this in this room?</a:t>
            </a:r>
            <a:r>
              <a:rPr lang="en-US" sz="2400" dirty="0" smtClean="0">
                <a:latin typeface="Gill Sans MT" pitchFamily="34" charset="0"/>
              </a:rPr>
              <a:t>)</a:t>
            </a:r>
          </a:p>
          <a:p>
            <a:pPr lvl="3">
              <a:buFontTx/>
              <a:buChar char="-"/>
            </a:pPr>
            <a:r>
              <a:rPr lang="en-US" sz="2400" dirty="0" smtClean="0">
                <a:latin typeface="Gill Sans MT" pitchFamily="34" charset="0"/>
              </a:rPr>
              <a:t>After their pupa stage, </a:t>
            </a:r>
            <a:r>
              <a:rPr lang="en-US" sz="2400" b="1" dirty="0" smtClean="0">
                <a:latin typeface="Gill Sans MT" pitchFamily="34" charset="0"/>
              </a:rPr>
              <a:t>adult males never eat</a:t>
            </a:r>
            <a:r>
              <a:rPr lang="en-US" sz="2400" dirty="0" smtClean="0">
                <a:latin typeface="Gill Sans MT" pitchFamily="34" charset="0"/>
              </a:rPr>
              <a:t>, they just </a:t>
            </a:r>
            <a:r>
              <a:rPr lang="en-US" sz="2400" b="1" dirty="0" smtClean="0">
                <a:latin typeface="Gill Sans MT" pitchFamily="34" charset="0"/>
              </a:rPr>
              <a:t>mate and then die</a:t>
            </a:r>
            <a:r>
              <a:rPr lang="en-US" sz="2400" dirty="0" smtClean="0">
                <a:latin typeface="Gill Sans MT" pitchFamily="34" charset="0"/>
              </a:rPr>
              <a:t>.</a:t>
            </a:r>
          </a:p>
          <a:p>
            <a:pPr>
              <a:buFontTx/>
              <a:buChar char="-"/>
            </a:pPr>
            <a:endParaRPr lang="en-US" sz="2400" dirty="0" smtClean="0">
              <a:latin typeface="Gill Sans MT" pitchFamily="34" charset="0"/>
            </a:endParaRPr>
          </a:p>
          <a:p>
            <a:pPr>
              <a:buFontTx/>
              <a:buChar char="-"/>
            </a:pPr>
            <a:endParaRPr lang="en-US" sz="2400" b="1" dirty="0" smtClean="0">
              <a:latin typeface="Gill Sans MT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0" t="23265" r="13750" b="2814"/>
          <a:stretch/>
        </p:blipFill>
        <p:spPr bwMode="auto">
          <a:xfrm>
            <a:off x="5529722" y="685800"/>
            <a:ext cx="361427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28958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  <a:solidFill>
            <a:srgbClr val="FF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latin typeface="Jokerman" pitchFamily="82" charset="0"/>
              </a:rPr>
              <a:t>FREAKY FRIDAY</a:t>
            </a:r>
            <a:endParaRPr lang="en-US" dirty="0">
              <a:latin typeface="Jokerman" pitchFamily="82" charset="0"/>
            </a:endParaRP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6172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u="sng" dirty="0" smtClean="0">
                <a:latin typeface="Gill Sans MT" pitchFamily="34" charset="0"/>
                <a:hlinkClick r:id="rId2"/>
              </a:rPr>
              <a:t>Axolotl</a:t>
            </a:r>
            <a:r>
              <a:rPr lang="en-US" sz="2400" b="1" dirty="0" smtClean="0">
                <a:latin typeface="Gill Sans MT" pitchFamily="34" charset="0"/>
              </a:rPr>
              <a:t> </a:t>
            </a:r>
            <a:r>
              <a:rPr lang="en-US" sz="2400" dirty="0" smtClean="0">
                <a:latin typeface="Gill Sans MT" pitchFamily="34" charset="0"/>
              </a:rPr>
              <a:t>(</a:t>
            </a:r>
            <a:r>
              <a:rPr lang="en-US" sz="2400" i="1" dirty="0" err="1" smtClean="0">
                <a:latin typeface="Gill Sans MT" pitchFamily="34" charset="0"/>
              </a:rPr>
              <a:t>Ambystoma</a:t>
            </a:r>
            <a:r>
              <a:rPr lang="en-US" sz="2400" i="1" dirty="0" smtClean="0">
                <a:latin typeface="Gill Sans MT" pitchFamily="34" charset="0"/>
              </a:rPr>
              <a:t> </a:t>
            </a:r>
            <a:r>
              <a:rPr lang="en-US" sz="2400" i="1" dirty="0" err="1">
                <a:latin typeface="Gill Sans MT" pitchFamily="34" charset="0"/>
              </a:rPr>
              <a:t>mexicanum</a:t>
            </a:r>
            <a:r>
              <a:rPr lang="en-US" sz="2400" dirty="0">
                <a:latin typeface="Gill Sans MT" pitchFamily="34" charset="0"/>
              </a:rPr>
              <a:t>)</a:t>
            </a:r>
            <a:endParaRPr lang="en-US" sz="2400" b="1" u="sng" dirty="0" smtClean="0">
              <a:latin typeface="Gill Sans MT" pitchFamily="34" charset="0"/>
            </a:endParaRPr>
          </a:p>
          <a:p>
            <a:pPr>
              <a:buFontTx/>
              <a:buChar char="-"/>
            </a:pPr>
            <a:r>
              <a:rPr lang="en-US" sz="2400" dirty="0" smtClean="0">
                <a:latin typeface="Gill Sans MT" pitchFamily="34" charset="0"/>
              </a:rPr>
              <a:t>Also known as the Mexican Salamander</a:t>
            </a:r>
          </a:p>
          <a:p>
            <a:pPr>
              <a:buFontTx/>
              <a:buChar char="-"/>
            </a:pPr>
            <a:r>
              <a:rPr lang="en-US" sz="2400" dirty="0" smtClean="0">
                <a:latin typeface="Gill Sans MT" pitchFamily="34" charset="0"/>
              </a:rPr>
              <a:t>It is an </a:t>
            </a:r>
            <a:r>
              <a:rPr lang="en-US" sz="2400" b="1" dirty="0" smtClean="0">
                <a:latin typeface="Gill Sans MT" pitchFamily="34" charset="0"/>
              </a:rPr>
              <a:t>amphibian</a:t>
            </a:r>
            <a:r>
              <a:rPr lang="en-US" sz="2400" dirty="0" smtClean="0">
                <a:latin typeface="Gill Sans MT" pitchFamily="34" charset="0"/>
              </a:rPr>
              <a:t>, but it </a:t>
            </a:r>
            <a:r>
              <a:rPr lang="en-US" sz="2400" b="1" dirty="0" smtClean="0">
                <a:latin typeface="Gill Sans MT" pitchFamily="34" charset="0"/>
              </a:rPr>
              <a:t>does not develop lungs</a:t>
            </a:r>
            <a:r>
              <a:rPr lang="en-US" sz="2400" dirty="0" smtClean="0">
                <a:latin typeface="Gill Sans MT" pitchFamily="34" charset="0"/>
              </a:rPr>
              <a:t>, instead it </a:t>
            </a:r>
            <a:r>
              <a:rPr lang="en-US" sz="2400" b="1" dirty="0" smtClean="0">
                <a:latin typeface="Gill Sans MT" pitchFamily="34" charset="0"/>
              </a:rPr>
              <a:t>keeps its gills</a:t>
            </a:r>
            <a:r>
              <a:rPr lang="en-US" sz="2400" dirty="0" smtClean="0">
                <a:latin typeface="Gill Sans MT" pitchFamily="34" charset="0"/>
              </a:rPr>
              <a:t> throughout its life and must remain in water.</a:t>
            </a:r>
          </a:p>
          <a:p>
            <a:pPr>
              <a:buFontTx/>
              <a:buChar char="-"/>
            </a:pPr>
            <a:r>
              <a:rPr lang="en-US" sz="2400" dirty="0" smtClean="0">
                <a:latin typeface="Gill Sans MT" pitchFamily="34" charset="0"/>
              </a:rPr>
              <a:t>A </a:t>
            </a:r>
            <a:r>
              <a:rPr lang="en-US" sz="2400" b="1" dirty="0" smtClean="0">
                <a:latin typeface="Gill Sans MT" pitchFamily="34" charset="0"/>
              </a:rPr>
              <a:t>threatened species </a:t>
            </a:r>
            <a:r>
              <a:rPr lang="en-US" sz="2400" dirty="0" smtClean="0">
                <a:latin typeface="Gill Sans MT" pitchFamily="34" charset="0"/>
              </a:rPr>
              <a:t>that can </a:t>
            </a:r>
            <a:r>
              <a:rPr lang="en-US" sz="2400" b="1" dirty="0" smtClean="0">
                <a:latin typeface="Gill Sans MT" pitchFamily="34" charset="0"/>
              </a:rPr>
              <a:t>no longer </a:t>
            </a:r>
            <a:r>
              <a:rPr lang="en-US" sz="2400" dirty="0" smtClean="0">
                <a:latin typeface="Gill Sans MT" pitchFamily="34" charset="0"/>
              </a:rPr>
              <a:t>be </a:t>
            </a:r>
            <a:r>
              <a:rPr lang="en-US" sz="2400" b="1" dirty="0" smtClean="0">
                <a:latin typeface="Gill Sans MT" pitchFamily="34" charset="0"/>
              </a:rPr>
              <a:t>found in </a:t>
            </a:r>
            <a:r>
              <a:rPr lang="en-US" sz="2400" dirty="0" smtClean="0">
                <a:latin typeface="Gill Sans MT" pitchFamily="34" charset="0"/>
              </a:rPr>
              <a:t>the</a:t>
            </a:r>
            <a:r>
              <a:rPr lang="en-US" sz="2400" b="1" dirty="0" smtClean="0">
                <a:latin typeface="Gill Sans MT" pitchFamily="34" charset="0"/>
              </a:rPr>
              <a:t> wild.</a:t>
            </a:r>
          </a:p>
          <a:p>
            <a:pPr>
              <a:buFontTx/>
              <a:buChar char="-"/>
            </a:pPr>
            <a:r>
              <a:rPr lang="en-US" sz="2400" dirty="0" smtClean="0">
                <a:latin typeface="Gill Sans MT" pitchFamily="34" charset="0"/>
              </a:rPr>
              <a:t>It is currently a </a:t>
            </a:r>
            <a:r>
              <a:rPr lang="en-US" sz="2400" b="1" dirty="0" smtClean="0">
                <a:latin typeface="Gill Sans MT" pitchFamily="34" charset="0"/>
              </a:rPr>
              <a:t>widely studied organism </a:t>
            </a:r>
            <a:r>
              <a:rPr lang="en-US" sz="2400" dirty="0" smtClean="0">
                <a:latin typeface="Gill Sans MT" pitchFamily="34" charset="0"/>
              </a:rPr>
              <a:t>due to it’s </a:t>
            </a:r>
            <a:r>
              <a:rPr lang="en-US" sz="2400" b="1" dirty="0" smtClean="0">
                <a:latin typeface="Gill Sans MT" pitchFamily="34" charset="0"/>
              </a:rPr>
              <a:t>ability to regenerate its limbs, parts of its brain, </a:t>
            </a:r>
            <a:r>
              <a:rPr lang="en-US" sz="2400" dirty="0" smtClean="0">
                <a:latin typeface="Gill Sans MT" pitchFamily="34" charset="0"/>
              </a:rPr>
              <a:t>and receive </a:t>
            </a:r>
            <a:r>
              <a:rPr lang="en-US" sz="2400" b="1" dirty="0" smtClean="0">
                <a:latin typeface="Gill Sans MT" pitchFamily="34" charset="0"/>
              </a:rPr>
              <a:t>transplants</a:t>
            </a:r>
          </a:p>
          <a:p>
            <a:pPr>
              <a:buFontTx/>
              <a:buChar char="-"/>
            </a:pPr>
            <a:r>
              <a:rPr lang="en-US" sz="2400" dirty="0" smtClean="0">
                <a:latin typeface="Gill Sans MT" pitchFamily="34" charset="0"/>
              </a:rPr>
              <a:t>Axolotls </a:t>
            </a:r>
            <a:r>
              <a:rPr lang="en-US" sz="2400" smtClean="0">
                <a:latin typeface="Gill Sans MT" pitchFamily="34" charset="0"/>
              </a:rPr>
              <a:t>can do this </a:t>
            </a:r>
            <a:r>
              <a:rPr lang="en-US" sz="2400" dirty="0" smtClean="0">
                <a:latin typeface="Gill Sans MT" pitchFamily="34" charset="0"/>
              </a:rPr>
              <a:t>in about a month.</a:t>
            </a:r>
          </a:p>
          <a:p>
            <a:pPr>
              <a:buFontTx/>
              <a:buChar char="-"/>
            </a:pPr>
            <a:r>
              <a:rPr lang="en-US" sz="2400" dirty="0" smtClean="0">
                <a:latin typeface="Gill Sans MT" pitchFamily="34" charset="0"/>
              </a:rPr>
              <a:t>Axolotls </a:t>
            </a:r>
            <a:r>
              <a:rPr lang="en-US" sz="2400" b="1" dirty="0" smtClean="0">
                <a:latin typeface="Gill Sans MT" pitchFamily="34" charset="0"/>
              </a:rPr>
              <a:t>can receive transplants from foreign species, like frog eyes</a:t>
            </a:r>
            <a:r>
              <a:rPr lang="en-US" sz="2400" dirty="0" smtClean="0">
                <a:latin typeface="Gill Sans MT" pitchFamily="34" charset="0"/>
              </a:rPr>
              <a:t>, and can actually </a:t>
            </a:r>
            <a:r>
              <a:rPr lang="en-US" sz="2400" b="1" dirty="0" smtClean="0">
                <a:latin typeface="Gill Sans MT" pitchFamily="34" charset="0"/>
              </a:rPr>
              <a:t>make them functional</a:t>
            </a:r>
            <a:r>
              <a:rPr lang="en-US" sz="2400" dirty="0" smtClean="0">
                <a:latin typeface="Gill Sans MT" pitchFamily="34" charset="0"/>
              </a:rPr>
              <a:t>. They even can </a:t>
            </a:r>
            <a:r>
              <a:rPr lang="en-US" sz="2400" b="1" dirty="0" smtClean="0">
                <a:latin typeface="Gill Sans MT" pitchFamily="34" charset="0"/>
              </a:rPr>
              <a:t>receive full head transplants from other axolotls</a:t>
            </a:r>
            <a:r>
              <a:rPr lang="en-US" sz="2400" dirty="0" smtClean="0">
                <a:latin typeface="Gill Sans MT" pitchFamily="34" charset="0"/>
              </a:rPr>
              <a:t>. </a:t>
            </a:r>
          </a:p>
          <a:p>
            <a:pPr>
              <a:buFontTx/>
              <a:buChar char="-"/>
            </a:pPr>
            <a:endParaRPr lang="en-US" sz="2400" b="1" dirty="0" smtClean="0">
              <a:latin typeface="Gill Sans MT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57801"/>
            <a:ext cx="9144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959494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  <a:solidFill>
            <a:srgbClr val="FF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latin typeface="Jokerman" pitchFamily="82" charset="0"/>
              </a:rPr>
              <a:t>FREAKY FRIDAY</a:t>
            </a:r>
            <a:endParaRPr lang="en-US" dirty="0">
              <a:latin typeface="Jokerman" pitchFamily="82" charset="0"/>
            </a:endParaRP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6172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u="sng" dirty="0" smtClean="0">
                <a:latin typeface="Gill Sans MT" pitchFamily="34" charset="0"/>
              </a:rPr>
              <a:t>Crows</a:t>
            </a:r>
            <a:r>
              <a:rPr lang="en-US" sz="2400" b="1" dirty="0" smtClean="0">
                <a:latin typeface="Gill Sans MT" pitchFamily="34" charset="0"/>
              </a:rPr>
              <a:t> </a:t>
            </a:r>
            <a:r>
              <a:rPr lang="en-US" sz="2400" dirty="0" smtClean="0">
                <a:latin typeface="Gill Sans MT" pitchFamily="34" charset="0"/>
              </a:rPr>
              <a:t>(</a:t>
            </a:r>
            <a:r>
              <a:rPr lang="en-US" sz="2400" i="1" dirty="0" err="1" smtClean="0">
                <a:latin typeface="Gill Sans MT" pitchFamily="34" charset="0"/>
              </a:rPr>
              <a:t>Corvus</a:t>
            </a:r>
            <a:r>
              <a:rPr lang="en-US" sz="2400" dirty="0" smtClean="0">
                <a:latin typeface="Gill Sans MT" pitchFamily="34" charset="0"/>
              </a:rPr>
              <a:t>)</a:t>
            </a:r>
            <a:endParaRPr lang="en-US" sz="2400" b="1" u="sng" dirty="0" smtClean="0">
              <a:latin typeface="Gill Sans MT" pitchFamily="34" charset="0"/>
            </a:endParaRPr>
          </a:p>
          <a:p>
            <a:pPr>
              <a:buFontTx/>
              <a:buChar char="-"/>
            </a:pPr>
            <a:r>
              <a:rPr lang="en-US" sz="2400" dirty="0" smtClean="0">
                <a:latin typeface="Gill Sans MT" pitchFamily="34" charset="0"/>
              </a:rPr>
              <a:t>Includes around 40 species, </a:t>
            </a:r>
            <a:r>
              <a:rPr lang="en-US" sz="2400" b="1" dirty="0" smtClean="0">
                <a:latin typeface="Gill Sans MT" pitchFamily="34" charset="0"/>
              </a:rPr>
              <a:t>including the </a:t>
            </a:r>
            <a:br>
              <a:rPr lang="en-US" sz="2400" b="1" dirty="0" smtClean="0">
                <a:latin typeface="Gill Sans MT" pitchFamily="34" charset="0"/>
              </a:rPr>
            </a:br>
            <a:r>
              <a:rPr lang="en-US" sz="2400" b="1" dirty="0" smtClean="0">
                <a:latin typeface="Gill Sans MT" pitchFamily="34" charset="0"/>
              </a:rPr>
              <a:t>common raven </a:t>
            </a:r>
            <a:r>
              <a:rPr lang="en-US" sz="2400" dirty="0" smtClean="0">
                <a:latin typeface="Gill Sans MT" pitchFamily="34" charset="0"/>
              </a:rPr>
              <a:t>(</a:t>
            </a:r>
            <a:r>
              <a:rPr lang="en-US" sz="2400" i="1" dirty="0" err="1" smtClean="0">
                <a:latin typeface="Gill Sans MT" pitchFamily="34" charset="0"/>
              </a:rPr>
              <a:t>Corvus</a:t>
            </a:r>
            <a:r>
              <a:rPr lang="en-US" sz="2400" i="1" dirty="0" smtClean="0">
                <a:latin typeface="Gill Sans MT" pitchFamily="34" charset="0"/>
              </a:rPr>
              <a:t> </a:t>
            </a:r>
            <a:r>
              <a:rPr lang="en-US" sz="2400" i="1" dirty="0" err="1" smtClean="0">
                <a:latin typeface="Gill Sans MT" pitchFamily="34" charset="0"/>
              </a:rPr>
              <a:t>corax</a:t>
            </a:r>
            <a:r>
              <a:rPr lang="en-US" sz="2400" dirty="0" smtClean="0">
                <a:latin typeface="Gill Sans MT" pitchFamily="34" charset="0"/>
              </a:rPr>
              <a:t>).</a:t>
            </a:r>
          </a:p>
          <a:p>
            <a:pPr>
              <a:buFontTx/>
              <a:buChar char="-"/>
            </a:pPr>
            <a:r>
              <a:rPr lang="en-US" sz="2400" dirty="0" smtClean="0">
                <a:latin typeface="Gill Sans MT" pitchFamily="34" charset="0"/>
              </a:rPr>
              <a:t>A </a:t>
            </a:r>
            <a:r>
              <a:rPr lang="en-US" sz="2400" b="1" dirty="0" smtClean="0">
                <a:latin typeface="Gill Sans MT" pitchFamily="34" charset="0"/>
              </a:rPr>
              <a:t>group of crows (or ravens) is called a</a:t>
            </a:r>
            <a:br>
              <a:rPr lang="en-US" sz="2400" b="1" dirty="0" smtClean="0">
                <a:latin typeface="Gill Sans MT" pitchFamily="34" charset="0"/>
              </a:rPr>
            </a:br>
            <a:r>
              <a:rPr lang="en-US" sz="2400" b="1" u="sng" dirty="0" smtClean="0">
                <a:latin typeface="Gill Sans MT" pitchFamily="34" charset="0"/>
              </a:rPr>
              <a:t>murder</a:t>
            </a:r>
            <a:r>
              <a:rPr lang="en-US" sz="2400" b="1" dirty="0" smtClean="0">
                <a:latin typeface="Gill Sans MT" pitchFamily="34" charset="0"/>
              </a:rPr>
              <a:t>.</a:t>
            </a:r>
          </a:p>
          <a:p>
            <a:pPr>
              <a:buFontTx/>
              <a:buChar char="-"/>
            </a:pPr>
            <a:r>
              <a:rPr lang="en-US" sz="2400" dirty="0" smtClean="0">
                <a:latin typeface="Gill Sans MT" pitchFamily="34" charset="0"/>
              </a:rPr>
              <a:t>Their </a:t>
            </a:r>
            <a:r>
              <a:rPr lang="en-US" sz="2400" b="1" dirty="0" smtClean="0">
                <a:latin typeface="Gill Sans MT" pitchFamily="34" charset="0"/>
                <a:hlinkClick r:id="rId2"/>
              </a:rPr>
              <a:t>intelligence</a:t>
            </a:r>
            <a:r>
              <a:rPr lang="en-US" sz="2400" dirty="0">
                <a:latin typeface="Gill Sans MT" pitchFamily="34" charset="0"/>
              </a:rPr>
              <a:t> </a:t>
            </a:r>
            <a:r>
              <a:rPr lang="en-US" sz="2400" dirty="0" smtClean="0">
                <a:latin typeface="Gill Sans MT" pitchFamily="34" charset="0"/>
              </a:rPr>
              <a:t>has been </a:t>
            </a:r>
            <a:r>
              <a:rPr lang="en-US" sz="2400" b="1" dirty="0" smtClean="0">
                <a:latin typeface="Gill Sans MT" pitchFamily="34" charset="0"/>
              </a:rPr>
              <a:t>measured</a:t>
            </a:r>
            <a:r>
              <a:rPr lang="en-US" sz="2400" dirty="0" smtClean="0">
                <a:latin typeface="Gill Sans MT" pitchFamily="34" charset="0"/>
              </a:rPr>
              <a:t> to be </a:t>
            </a:r>
            <a:r>
              <a:rPr lang="en-US" sz="2400" b="1" dirty="0" smtClean="0">
                <a:latin typeface="Gill Sans MT" pitchFamily="34" charset="0"/>
              </a:rPr>
              <a:t>as high as apes’</a:t>
            </a:r>
            <a:r>
              <a:rPr lang="en-US" sz="2400" dirty="0" smtClean="0">
                <a:latin typeface="Gill Sans MT" pitchFamily="34" charset="0"/>
              </a:rPr>
              <a:t>.</a:t>
            </a:r>
          </a:p>
          <a:p>
            <a:pPr>
              <a:buFontTx/>
              <a:buChar char="-"/>
            </a:pPr>
            <a:r>
              <a:rPr lang="en-US" sz="2400" dirty="0" smtClean="0">
                <a:latin typeface="Gill Sans MT" pitchFamily="34" charset="0"/>
              </a:rPr>
              <a:t>What makes them so intelligent? Here are some </a:t>
            </a:r>
            <a:r>
              <a:rPr lang="en-US" sz="2400" i="1" dirty="0" smtClean="0">
                <a:latin typeface="Gill Sans MT" pitchFamily="34" charset="0"/>
              </a:rPr>
              <a:t>examples</a:t>
            </a:r>
            <a:r>
              <a:rPr lang="en-US" sz="2400" dirty="0" smtClean="0">
                <a:latin typeface="Gill Sans MT" pitchFamily="34" charset="0"/>
              </a:rPr>
              <a:t>: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latin typeface="Gill Sans MT" pitchFamily="34" charset="0"/>
              </a:rPr>
              <a:t>They can </a:t>
            </a:r>
            <a:r>
              <a:rPr lang="en-US" sz="2400" b="1" dirty="0" smtClean="0">
                <a:latin typeface="Gill Sans MT" pitchFamily="34" charset="0"/>
              </a:rPr>
              <a:t>remember faces </a:t>
            </a:r>
            <a:r>
              <a:rPr lang="en-US" sz="2400" dirty="0" smtClean="0">
                <a:latin typeface="Gill Sans MT" pitchFamily="34" charset="0"/>
              </a:rPr>
              <a:t>of humans who harm them for years.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latin typeface="Gill Sans MT" pitchFamily="34" charset="0"/>
              </a:rPr>
              <a:t>They can </a:t>
            </a:r>
            <a:r>
              <a:rPr lang="en-US" sz="2400" b="1" dirty="0" smtClean="0">
                <a:latin typeface="Gill Sans MT" pitchFamily="34" charset="0"/>
              </a:rPr>
              <a:t>communicate</a:t>
            </a:r>
            <a:r>
              <a:rPr lang="en-US" sz="2400" dirty="0" smtClean="0">
                <a:latin typeface="Gill Sans MT" pitchFamily="34" charset="0"/>
              </a:rPr>
              <a:t> and tell other crows who harmed them.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latin typeface="Gill Sans MT" pitchFamily="34" charset="0"/>
              </a:rPr>
              <a:t>Some murders of crows will </a:t>
            </a:r>
            <a:r>
              <a:rPr lang="en-US" sz="2400" b="1" dirty="0" smtClean="0">
                <a:latin typeface="Gill Sans MT" pitchFamily="34" charset="0"/>
              </a:rPr>
              <a:t>avoid areas where other crows were killed for over 50 years</a:t>
            </a:r>
            <a:r>
              <a:rPr lang="en-US" sz="2400" dirty="0" smtClean="0">
                <a:latin typeface="Gill Sans MT" pitchFamily="34" charset="0"/>
              </a:rPr>
              <a:t> (passing on this info for generations)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latin typeface="Gill Sans MT" pitchFamily="34" charset="0"/>
              </a:rPr>
              <a:t>Crows will </a:t>
            </a:r>
            <a:r>
              <a:rPr lang="en-US" sz="2400" b="1" dirty="0" smtClean="0">
                <a:latin typeface="Gill Sans MT" pitchFamily="34" charset="0"/>
              </a:rPr>
              <a:t>fake hide food to fool other animals</a:t>
            </a:r>
            <a:r>
              <a:rPr lang="en-US" sz="2400" dirty="0" smtClean="0">
                <a:latin typeface="Gill Sans MT" pitchFamily="34" charset="0"/>
              </a:rPr>
              <a:t>.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latin typeface="Gill Sans MT" pitchFamily="34" charset="0"/>
              </a:rPr>
              <a:t>They can </a:t>
            </a:r>
            <a:r>
              <a:rPr lang="en-US" sz="2400" b="1" dirty="0" smtClean="0">
                <a:solidFill>
                  <a:srgbClr val="00B0F0"/>
                </a:solidFill>
                <a:latin typeface="Gill Sans MT" pitchFamily="34" charset="0"/>
                <a:hlinkClick r:id="rId3"/>
              </a:rPr>
              <a:t>use tools to solve complex problems</a:t>
            </a:r>
            <a:r>
              <a:rPr lang="en-US" sz="2400" dirty="0" smtClean="0">
                <a:latin typeface="Gill Sans MT" pitchFamily="34" charset="0"/>
              </a:rPr>
              <a:t>.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latin typeface="Gill Sans MT" pitchFamily="34" charset="0"/>
              </a:rPr>
              <a:t>City crows </a:t>
            </a:r>
            <a:r>
              <a:rPr lang="en-US" sz="2400" b="1" dirty="0" smtClean="0">
                <a:latin typeface="Gill Sans MT" pitchFamily="34" charset="0"/>
                <a:hlinkClick r:id="rId4"/>
              </a:rPr>
              <a:t>drop nuts on busy roads so cars will crush them</a:t>
            </a:r>
            <a:r>
              <a:rPr lang="en-US" sz="2400" b="1" dirty="0" smtClean="0">
                <a:latin typeface="Gill Sans MT" pitchFamily="34" charset="0"/>
              </a:rPr>
              <a:t>.</a:t>
            </a:r>
            <a:endParaRPr lang="en-US" b="1" i="1" dirty="0" smtClean="0">
              <a:solidFill>
                <a:srgbClr val="FF0000"/>
              </a:solidFill>
              <a:latin typeface="Gill Sans M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4697" t="2267" r="9510" b="5958"/>
          <a:stretch/>
        </p:blipFill>
        <p:spPr>
          <a:xfrm>
            <a:off x="6009157" y="685800"/>
            <a:ext cx="3134843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86735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  <a:solidFill>
            <a:srgbClr val="FF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latin typeface="Jokerman" pitchFamily="82" charset="0"/>
              </a:rPr>
              <a:t>FREAKY FRIDAY</a:t>
            </a:r>
            <a:endParaRPr lang="en-US" dirty="0">
              <a:latin typeface="Jokerman" pitchFamily="82" charset="0"/>
            </a:endParaRP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6477000" cy="6172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u="sng" dirty="0" smtClean="0">
                <a:latin typeface="Gill Sans MT" pitchFamily="34" charset="0"/>
              </a:rPr>
              <a:t>Morey Eel</a:t>
            </a:r>
            <a:r>
              <a:rPr lang="en-US" sz="2400" b="1" dirty="0" smtClean="0">
                <a:latin typeface="Gill Sans MT" pitchFamily="34" charset="0"/>
              </a:rPr>
              <a:t> </a:t>
            </a:r>
            <a:r>
              <a:rPr lang="en-US" sz="2400" dirty="0" smtClean="0">
                <a:latin typeface="Gill Sans MT" pitchFamily="34" charset="0"/>
              </a:rPr>
              <a:t>(Family</a:t>
            </a:r>
            <a:r>
              <a:rPr lang="en-US" sz="2400" dirty="0">
                <a:latin typeface="Gill Sans MT" pitchFamily="34" charset="0"/>
              </a:rPr>
              <a:t>: </a:t>
            </a:r>
            <a:r>
              <a:rPr lang="en-US" sz="2400" dirty="0" err="1">
                <a:latin typeface="Gill Sans MT" pitchFamily="34" charset="0"/>
              </a:rPr>
              <a:t>Muraenidae</a:t>
            </a:r>
            <a:r>
              <a:rPr lang="en-US" sz="2400" dirty="0">
                <a:latin typeface="Gill Sans MT" pitchFamily="34" charset="0"/>
              </a:rPr>
              <a:t>)</a:t>
            </a:r>
            <a:endParaRPr lang="en-US" sz="2400" b="1" u="sng" dirty="0" smtClean="0">
              <a:latin typeface="Gill Sans MT" pitchFamily="34" charset="0"/>
            </a:endParaRPr>
          </a:p>
          <a:p>
            <a:pPr>
              <a:buFontTx/>
              <a:buChar char="-"/>
            </a:pPr>
            <a:r>
              <a:rPr lang="en-US" sz="2400" dirty="0" smtClean="0">
                <a:latin typeface="Gill Sans MT" pitchFamily="34" charset="0"/>
              </a:rPr>
              <a:t>Over 200 species in this family, both salt </a:t>
            </a:r>
            <a:br>
              <a:rPr lang="en-US" sz="2400" dirty="0" smtClean="0">
                <a:latin typeface="Gill Sans MT" pitchFamily="34" charset="0"/>
              </a:rPr>
            </a:br>
            <a:r>
              <a:rPr lang="en-US" sz="2400" dirty="0" smtClean="0">
                <a:latin typeface="Gill Sans MT" pitchFamily="34" charset="0"/>
              </a:rPr>
              <a:t>and freshwater varieties.</a:t>
            </a:r>
          </a:p>
          <a:p>
            <a:pPr>
              <a:buFontTx/>
              <a:buChar char="-"/>
            </a:pPr>
            <a:r>
              <a:rPr lang="en-US" sz="2400" dirty="0" smtClean="0">
                <a:latin typeface="Gill Sans MT" pitchFamily="34" charset="0"/>
              </a:rPr>
              <a:t>Extremely thin bodies, but can grow to </a:t>
            </a:r>
            <a:br>
              <a:rPr lang="en-US" sz="2400" dirty="0" smtClean="0">
                <a:latin typeface="Gill Sans MT" pitchFamily="34" charset="0"/>
              </a:rPr>
            </a:br>
            <a:r>
              <a:rPr lang="en-US" sz="2400" dirty="0" smtClean="0">
                <a:latin typeface="Gill Sans MT" pitchFamily="34" charset="0"/>
              </a:rPr>
              <a:t>over 10 feet long.</a:t>
            </a:r>
          </a:p>
          <a:p>
            <a:pPr>
              <a:buFontTx/>
              <a:buChar char="-"/>
            </a:pPr>
            <a:r>
              <a:rPr lang="en-US" sz="2400" dirty="0" smtClean="0">
                <a:latin typeface="Gill Sans MT" pitchFamily="34" charset="0"/>
              </a:rPr>
              <a:t>Has </a:t>
            </a:r>
            <a:r>
              <a:rPr lang="en-US" sz="2400" b="1" dirty="0" smtClean="0">
                <a:latin typeface="Gill Sans MT" pitchFamily="34" charset="0"/>
              </a:rPr>
              <a:t>pharyngeal</a:t>
            </a:r>
            <a:r>
              <a:rPr lang="en-US" sz="2400" dirty="0" smtClean="0">
                <a:latin typeface="Gill Sans MT" pitchFamily="34" charset="0"/>
              </a:rPr>
              <a:t> </a:t>
            </a:r>
            <a:r>
              <a:rPr lang="en-US" sz="2400" b="1" dirty="0">
                <a:latin typeface="Gill Sans MT" pitchFamily="34" charset="0"/>
              </a:rPr>
              <a:t>jaws</a:t>
            </a:r>
            <a:r>
              <a:rPr lang="en-US" sz="2400" dirty="0">
                <a:latin typeface="Gill Sans MT" pitchFamily="34" charset="0"/>
              </a:rPr>
              <a:t>, </a:t>
            </a:r>
            <a:r>
              <a:rPr lang="en-US" sz="2400" dirty="0" smtClean="0">
                <a:latin typeface="Gill Sans MT" pitchFamily="34" charset="0"/>
              </a:rPr>
              <a:t>which are located down inside the throat.</a:t>
            </a:r>
          </a:p>
          <a:p>
            <a:pPr>
              <a:buFontTx/>
              <a:buChar char="-"/>
            </a:pPr>
            <a:r>
              <a:rPr lang="en-US" sz="2400" dirty="0" smtClean="0">
                <a:latin typeface="Gill Sans MT" pitchFamily="34" charset="0"/>
              </a:rPr>
              <a:t>Most Morey’s </a:t>
            </a:r>
            <a:r>
              <a:rPr lang="en-US" sz="2400" b="1" dirty="0" smtClean="0">
                <a:latin typeface="Gill Sans MT" pitchFamily="34" charset="0"/>
              </a:rPr>
              <a:t>eat fish that </a:t>
            </a:r>
            <a:r>
              <a:rPr lang="en-US" sz="2400" dirty="0" smtClean="0">
                <a:latin typeface="Gill Sans MT" pitchFamily="34" charset="0"/>
              </a:rPr>
              <a:t>move and </a:t>
            </a:r>
            <a:r>
              <a:rPr lang="en-US" sz="2400" b="1" dirty="0" smtClean="0">
                <a:latin typeface="Gill Sans MT" pitchFamily="34" charset="0"/>
              </a:rPr>
              <a:t>thrash when attacked </a:t>
            </a:r>
            <a:r>
              <a:rPr lang="en-US" sz="2400" dirty="0" smtClean="0">
                <a:latin typeface="Gill Sans MT" pitchFamily="34" charset="0"/>
              </a:rPr>
              <a:t>so </a:t>
            </a:r>
            <a:r>
              <a:rPr lang="en-US" sz="2400" b="1" dirty="0" smtClean="0">
                <a:latin typeface="Gill Sans MT" pitchFamily="34" charset="0"/>
              </a:rPr>
              <a:t>these jaws evolved as a 2</a:t>
            </a:r>
            <a:r>
              <a:rPr lang="en-US" sz="2400" b="1" baseline="30000" dirty="0" smtClean="0">
                <a:latin typeface="Gill Sans MT" pitchFamily="34" charset="0"/>
              </a:rPr>
              <a:t>nd</a:t>
            </a:r>
            <a:r>
              <a:rPr lang="en-US" sz="2400" b="1" dirty="0" smtClean="0">
                <a:latin typeface="Gill Sans MT" pitchFamily="34" charset="0"/>
              </a:rPr>
              <a:t> “hand” to keep their food from escaping</a:t>
            </a:r>
            <a:r>
              <a:rPr lang="en-US" sz="2400" dirty="0" smtClean="0">
                <a:latin typeface="Gill Sans MT" pitchFamily="34" charset="0"/>
              </a:rPr>
              <a:t> and </a:t>
            </a:r>
            <a:r>
              <a:rPr lang="en-US" sz="2400" b="1" dirty="0" smtClean="0">
                <a:latin typeface="Gill Sans MT" pitchFamily="34" charset="0"/>
              </a:rPr>
              <a:t>forcing it down their throat. </a:t>
            </a:r>
          </a:p>
          <a:p>
            <a:pPr>
              <a:buFontTx/>
              <a:buChar char="-"/>
            </a:pPr>
            <a:r>
              <a:rPr lang="en-US" sz="2400" dirty="0" smtClean="0">
                <a:latin typeface="Gill Sans MT" pitchFamily="34" charset="0"/>
              </a:rPr>
              <a:t>Also, their </a:t>
            </a:r>
            <a:r>
              <a:rPr lang="en-US" sz="2400" b="1" dirty="0" smtClean="0">
                <a:latin typeface="Gill Sans MT" pitchFamily="34" charset="0"/>
              </a:rPr>
              <a:t>larvae are hard prey to catch because they are completely transparent</a:t>
            </a:r>
            <a:r>
              <a:rPr lang="en-US" sz="2400" dirty="0" smtClean="0">
                <a:latin typeface="Gill Sans MT" pitchFamily="34" charset="0"/>
              </a:rPr>
              <a:t>.</a:t>
            </a:r>
            <a:endParaRPr lang="en-US" sz="2000" dirty="0">
              <a:latin typeface="Gill Sans MT" pitchFamily="34" charset="0"/>
            </a:endParaRPr>
          </a:p>
          <a:p>
            <a:pPr lvl="3">
              <a:buFontTx/>
              <a:buChar char="-"/>
            </a:pPr>
            <a:r>
              <a:rPr lang="en-US" sz="1800" b="1" i="1" dirty="0" smtClean="0">
                <a:solidFill>
                  <a:srgbClr val="FF0000"/>
                </a:solidFill>
                <a:latin typeface="Gill Sans MT" pitchFamily="34" charset="0"/>
              </a:rPr>
              <a:t>What movie alien did</a:t>
            </a:r>
            <a:br>
              <a:rPr lang="en-US" sz="1800" b="1" i="1" dirty="0" smtClean="0">
                <a:solidFill>
                  <a:srgbClr val="FF0000"/>
                </a:solidFill>
                <a:latin typeface="Gill Sans MT" pitchFamily="34" charset="0"/>
              </a:rPr>
            </a:br>
            <a:r>
              <a:rPr lang="en-US" sz="1800" b="1" i="1" dirty="0" smtClean="0">
                <a:solidFill>
                  <a:srgbClr val="FF0000"/>
                </a:solidFill>
                <a:latin typeface="Gill Sans MT" pitchFamily="34" charset="0"/>
              </a:rPr>
              <a:t> </a:t>
            </a:r>
            <a:r>
              <a:rPr lang="en-US" sz="1800" b="1" i="1" smtClean="0">
                <a:solidFill>
                  <a:srgbClr val="FF0000"/>
                </a:solidFill>
                <a:latin typeface="Gill Sans MT" pitchFamily="34" charset="0"/>
              </a:rPr>
              <a:t>this eel inspire</a:t>
            </a:r>
            <a:r>
              <a:rPr lang="en-US" sz="1800" b="1" i="1" dirty="0" smtClean="0">
                <a:solidFill>
                  <a:srgbClr val="FF0000"/>
                </a:solidFill>
                <a:latin typeface="Gill Sans MT" pitchFamily="34" charset="0"/>
              </a:rPr>
              <a:t>? </a:t>
            </a:r>
            <a:endParaRPr lang="en-US" sz="3600" b="1" i="1" dirty="0" smtClean="0">
              <a:solidFill>
                <a:srgbClr val="FF0000"/>
              </a:solidFill>
              <a:latin typeface="Gill Sans MT" pitchFamily="34" charset="0"/>
            </a:endParaRPr>
          </a:p>
        </p:txBody>
      </p:sp>
      <p:pic>
        <p:nvPicPr>
          <p:cNvPr id="3" name="Picture 2" descr="captio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685800"/>
            <a:ext cx="35814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p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4250" y1="37421" x2="61750" y2="31924"/>
                        <a14:foregroundMark x1="22750" y1="66808" x2="34500" y2="70402"/>
                        <a14:foregroundMark x1="25250" y1="20719" x2="53750" y2="24947"/>
                        <a14:foregroundMark x1="38250" y1="9091" x2="60500" y2="17759"/>
                        <a14:foregroundMark x1="47750" y1="10571" x2="68250" y2="17125"/>
                        <a14:foregroundMark x1="65500" y1="48626" x2="76000" y2="36152"/>
                        <a14:foregroundMark x1="72500" y1="26004" x2="80250" y2="103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82" t="3000" r="16259" b="8501"/>
          <a:stretch/>
        </p:blipFill>
        <p:spPr bwMode="auto">
          <a:xfrm>
            <a:off x="6477000" y="2895600"/>
            <a:ext cx="2667000" cy="3966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84" r="2471" b="28338"/>
          <a:stretch/>
        </p:blipFill>
        <p:spPr bwMode="auto">
          <a:xfrm>
            <a:off x="3886200" y="5943601"/>
            <a:ext cx="27527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90517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  <a:solidFill>
            <a:srgbClr val="FF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latin typeface="Jokerman" pitchFamily="82" charset="0"/>
              </a:rPr>
              <a:t>FREAKY FRIDAY</a:t>
            </a:r>
            <a:endParaRPr lang="en-US" dirty="0">
              <a:latin typeface="Jokerman" pitchFamily="82" charset="0"/>
            </a:endParaRP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61722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b="1" u="sng" dirty="0" smtClean="0">
                <a:latin typeface="Gill Sans MT" pitchFamily="34" charset="0"/>
                <a:hlinkClick r:id="rId2"/>
              </a:rPr>
              <a:t>Decapitating</a:t>
            </a:r>
            <a:r>
              <a:rPr lang="en-US" sz="2400" b="1" dirty="0" smtClean="0">
                <a:latin typeface="Gill Sans MT" pitchFamily="34" charset="0"/>
                <a:hlinkClick r:id="rId2"/>
              </a:rPr>
              <a:t> </a:t>
            </a:r>
            <a:r>
              <a:rPr lang="en-US" sz="2400" b="1" u="sng" dirty="0">
                <a:latin typeface="Gill Sans MT" pitchFamily="34" charset="0"/>
                <a:hlinkClick r:id="rId2"/>
              </a:rPr>
              <a:t>F</a:t>
            </a:r>
            <a:r>
              <a:rPr lang="en-US" sz="2400" b="1" u="sng" dirty="0" smtClean="0">
                <a:latin typeface="Gill Sans MT" pitchFamily="34" charset="0"/>
                <a:hlinkClick r:id="rId2"/>
              </a:rPr>
              <a:t>ly</a:t>
            </a:r>
            <a:r>
              <a:rPr lang="en-US" sz="2400" b="1" dirty="0" smtClean="0">
                <a:latin typeface="Gill Sans MT" pitchFamily="34" charset="0"/>
              </a:rPr>
              <a:t> </a:t>
            </a:r>
            <a:r>
              <a:rPr lang="en-US" sz="2400" dirty="0" smtClean="0">
                <a:latin typeface="Gill Sans MT" pitchFamily="34" charset="0"/>
              </a:rPr>
              <a:t>(</a:t>
            </a:r>
            <a:r>
              <a:rPr lang="en-US" sz="2400" i="1" dirty="0" err="1" smtClean="0">
                <a:latin typeface="Gill Sans MT" pitchFamily="34" charset="0"/>
              </a:rPr>
              <a:t>Pseudacteon</a:t>
            </a:r>
            <a:r>
              <a:rPr lang="en-US" sz="2400" i="1" dirty="0" smtClean="0">
                <a:latin typeface="Gill Sans MT" pitchFamily="34" charset="0"/>
              </a:rPr>
              <a:t> </a:t>
            </a:r>
            <a:r>
              <a:rPr lang="en-US" sz="2400" i="1" dirty="0" err="1">
                <a:latin typeface="Gill Sans MT" pitchFamily="34" charset="0"/>
              </a:rPr>
              <a:t>formicarum</a:t>
            </a:r>
            <a:r>
              <a:rPr lang="en-US" sz="2400" dirty="0" smtClean="0">
                <a:latin typeface="Gill Sans MT" pitchFamily="34" charset="0"/>
              </a:rPr>
              <a:t>)</a:t>
            </a:r>
            <a:endParaRPr lang="en-US" sz="2400" b="1" u="sng" dirty="0" smtClean="0">
              <a:latin typeface="Gill Sans MT" pitchFamily="34" charset="0"/>
            </a:endParaRPr>
          </a:p>
          <a:p>
            <a:pPr>
              <a:buFontTx/>
              <a:buChar char="-"/>
            </a:pPr>
            <a:r>
              <a:rPr lang="en-US" sz="2400" dirty="0" smtClean="0">
                <a:latin typeface="Gill Sans MT" pitchFamily="34" charset="0"/>
              </a:rPr>
              <a:t>Two types of ants, </a:t>
            </a:r>
            <a:r>
              <a:rPr lang="en-US" sz="2400" b="1" dirty="0" smtClean="0">
                <a:latin typeface="Gill Sans MT" pitchFamily="34" charset="0"/>
              </a:rPr>
              <a:t>red and black fire ants</a:t>
            </a:r>
            <a:r>
              <a:rPr lang="en-US" sz="2400" dirty="0" smtClean="0">
                <a:latin typeface="Gill Sans MT" pitchFamily="34" charset="0"/>
              </a:rPr>
              <a:t>, cause over</a:t>
            </a:r>
            <a:br>
              <a:rPr lang="en-US" sz="2400" dirty="0" smtClean="0">
                <a:latin typeface="Gill Sans MT" pitchFamily="34" charset="0"/>
              </a:rPr>
            </a:br>
            <a:r>
              <a:rPr lang="en-US" sz="2400" b="1" dirty="0" smtClean="0">
                <a:latin typeface="Gill Sans MT" pitchFamily="34" charset="0"/>
              </a:rPr>
              <a:t>$1 billion worth of </a:t>
            </a:r>
            <a:r>
              <a:rPr lang="en-US" sz="2400" dirty="0" smtClean="0">
                <a:latin typeface="Gill Sans MT" pitchFamily="34" charset="0"/>
              </a:rPr>
              <a:t>damage</a:t>
            </a:r>
            <a:r>
              <a:rPr lang="en-US" sz="2400" b="1" dirty="0" smtClean="0">
                <a:latin typeface="Gill Sans MT" pitchFamily="34" charset="0"/>
              </a:rPr>
              <a:t> yearly</a:t>
            </a:r>
            <a:r>
              <a:rPr lang="en-US" sz="2400" dirty="0" smtClean="0">
                <a:latin typeface="Gill Sans MT" pitchFamily="34" charset="0"/>
              </a:rPr>
              <a:t> due to </a:t>
            </a:r>
            <a:br>
              <a:rPr lang="en-US" sz="2400" dirty="0" smtClean="0">
                <a:latin typeface="Gill Sans MT" pitchFamily="34" charset="0"/>
              </a:rPr>
            </a:br>
            <a:r>
              <a:rPr lang="en-US" sz="2400" b="1" dirty="0" smtClean="0">
                <a:latin typeface="Gill Sans MT" pitchFamily="34" charset="0"/>
              </a:rPr>
              <a:t>agricultural damage</a:t>
            </a:r>
            <a:r>
              <a:rPr lang="en-US" sz="2400" dirty="0" smtClean="0">
                <a:latin typeface="Gill Sans MT" pitchFamily="34" charset="0"/>
              </a:rPr>
              <a:t>.</a:t>
            </a:r>
          </a:p>
          <a:p>
            <a:pPr>
              <a:buFontTx/>
              <a:buChar char="-"/>
            </a:pPr>
            <a:r>
              <a:rPr lang="en-US" sz="2400" b="1" dirty="0" smtClean="0">
                <a:latin typeface="Gill Sans MT" pitchFamily="34" charset="0"/>
              </a:rPr>
              <a:t>A scientist </a:t>
            </a:r>
            <a:r>
              <a:rPr lang="en-US" sz="2400" dirty="0" smtClean="0">
                <a:latin typeface="Gill Sans MT" pitchFamily="34" charset="0"/>
              </a:rPr>
              <a:t>in 1994 </a:t>
            </a:r>
            <a:r>
              <a:rPr lang="en-US" sz="2400" b="1" dirty="0" smtClean="0">
                <a:latin typeface="Gill Sans MT" pitchFamily="34" charset="0"/>
              </a:rPr>
              <a:t>began studying these ants </a:t>
            </a:r>
            <a:r>
              <a:rPr lang="en-US" sz="2400" dirty="0" smtClean="0">
                <a:latin typeface="Gill Sans MT" pitchFamily="34" charset="0"/>
              </a:rPr>
              <a:t>to </a:t>
            </a:r>
            <a:br>
              <a:rPr lang="en-US" sz="2400" dirty="0" smtClean="0">
                <a:latin typeface="Gill Sans MT" pitchFamily="34" charset="0"/>
              </a:rPr>
            </a:br>
            <a:r>
              <a:rPr lang="en-US" sz="2400" b="1" dirty="0" smtClean="0">
                <a:latin typeface="Gill Sans MT" pitchFamily="34" charset="0"/>
              </a:rPr>
              <a:t>see if they had any natural predators</a:t>
            </a:r>
            <a:r>
              <a:rPr lang="en-US" sz="2400" dirty="0" smtClean="0">
                <a:latin typeface="Gill Sans MT" pitchFamily="34" charset="0"/>
              </a:rPr>
              <a:t>.</a:t>
            </a:r>
          </a:p>
          <a:p>
            <a:pPr>
              <a:buFontTx/>
              <a:buChar char="-"/>
            </a:pPr>
            <a:r>
              <a:rPr lang="en-US" sz="2400" dirty="0" smtClean="0">
                <a:latin typeface="Gill Sans MT" pitchFamily="34" charset="0"/>
              </a:rPr>
              <a:t>When he examined specimens he collected, </a:t>
            </a:r>
            <a:r>
              <a:rPr lang="en-US" sz="2400" b="1" dirty="0" smtClean="0">
                <a:latin typeface="Gill Sans MT" pitchFamily="34" charset="0"/>
              </a:rPr>
              <a:t>he found</a:t>
            </a:r>
            <a:br>
              <a:rPr lang="en-US" sz="2400" b="1" dirty="0" smtClean="0">
                <a:latin typeface="Gill Sans MT" pitchFamily="34" charset="0"/>
              </a:rPr>
            </a:br>
            <a:r>
              <a:rPr lang="en-US" sz="2400" b="1" dirty="0" smtClean="0">
                <a:latin typeface="Gill Sans MT" pitchFamily="34" charset="0"/>
              </a:rPr>
              <a:t>maggots growing inside the heads </a:t>
            </a:r>
            <a:r>
              <a:rPr lang="en-US" sz="2400" dirty="0" smtClean="0">
                <a:latin typeface="Gill Sans MT" pitchFamily="34" charset="0"/>
              </a:rPr>
              <a:t>of some of the ants.</a:t>
            </a:r>
          </a:p>
          <a:p>
            <a:pPr>
              <a:buFontTx/>
              <a:buChar char="-"/>
            </a:pPr>
            <a:r>
              <a:rPr lang="en-US" sz="2400" dirty="0" smtClean="0">
                <a:latin typeface="Gill Sans MT" pitchFamily="34" charset="0"/>
              </a:rPr>
              <a:t>It turns out these previously un-studied </a:t>
            </a:r>
            <a:r>
              <a:rPr lang="en-US" sz="2400" b="1" dirty="0" smtClean="0">
                <a:latin typeface="Gill Sans MT" pitchFamily="34" charset="0"/>
              </a:rPr>
              <a:t>flies use their ovipositor </a:t>
            </a:r>
            <a:r>
              <a:rPr lang="en-US" sz="2400" dirty="0" smtClean="0">
                <a:latin typeface="Gill Sans MT" pitchFamily="34" charset="0"/>
              </a:rPr>
              <a:t>(“egg depositor”) to </a:t>
            </a:r>
            <a:r>
              <a:rPr lang="en-US" sz="2400" b="1" dirty="0" smtClean="0">
                <a:latin typeface="Gill Sans MT" pitchFamily="34" charset="0"/>
              </a:rPr>
              <a:t>drill into the ant’s legs and lay their eggs</a:t>
            </a:r>
            <a:r>
              <a:rPr lang="en-US" sz="2400" dirty="0" smtClean="0">
                <a:latin typeface="Gill Sans MT" pitchFamily="34" charset="0"/>
              </a:rPr>
              <a:t> there.</a:t>
            </a:r>
          </a:p>
          <a:p>
            <a:pPr>
              <a:buFontTx/>
              <a:buChar char="-"/>
            </a:pPr>
            <a:r>
              <a:rPr lang="en-US" sz="2400" dirty="0" smtClean="0">
                <a:latin typeface="Gill Sans MT" pitchFamily="34" charset="0"/>
              </a:rPr>
              <a:t>The new </a:t>
            </a:r>
            <a:r>
              <a:rPr lang="en-US" sz="2400" b="1" dirty="0" smtClean="0">
                <a:latin typeface="Gill Sans MT" pitchFamily="34" charset="0"/>
              </a:rPr>
              <a:t>larva crawls up to the head </a:t>
            </a:r>
            <a:r>
              <a:rPr lang="en-US" sz="2400" dirty="0" smtClean="0">
                <a:latin typeface="Gill Sans MT" pitchFamily="34" charset="0"/>
              </a:rPr>
              <a:t>(inside the ant) and then </a:t>
            </a:r>
            <a:r>
              <a:rPr lang="en-US" sz="2400" b="1" dirty="0" smtClean="0">
                <a:latin typeface="Gill Sans MT" pitchFamily="34" charset="0"/>
              </a:rPr>
              <a:t>stays</a:t>
            </a:r>
            <a:r>
              <a:rPr lang="en-US" sz="2400" dirty="0" smtClean="0">
                <a:latin typeface="Gill Sans MT" pitchFamily="34" charset="0"/>
              </a:rPr>
              <a:t> there </a:t>
            </a:r>
            <a:r>
              <a:rPr lang="en-US" sz="2400" b="1" dirty="0" smtClean="0">
                <a:latin typeface="Gill Sans MT" pitchFamily="34" charset="0"/>
              </a:rPr>
              <a:t>for 2 weeks </a:t>
            </a:r>
            <a:r>
              <a:rPr lang="en-US" sz="2400" dirty="0" smtClean="0">
                <a:latin typeface="Gill Sans MT" pitchFamily="34" charset="0"/>
              </a:rPr>
              <a:t>before hatching out. </a:t>
            </a:r>
            <a:r>
              <a:rPr lang="en-US" sz="2400" dirty="0">
                <a:latin typeface="Gill Sans MT" pitchFamily="34" charset="0"/>
              </a:rPr>
              <a:t> </a:t>
            </a:r>
            <a:r>
              <a:rPr lang="en-US" sz="2400" dirty="0" smtClean="0">
                <a:latin typeface="Gill Sans MT" pitchFamily="34" charset="0"/>
              </a:rPr>
              <a:t/>
            </a:r>
            <a:br>
              <a:rPr lang="en-US" sz="2400" dirty="0" smtClean="0">
                <a:latin typeface="Gill Sans MT" pitchFamily="34" charset="0"/>
              </a:rPr>
            </a:br>
            <a:r>
              <a:rPr lang="en-US" sz="2400" dirty="0" smtClean="0">
                <a:latin typeface="Gill Sans MT" pitchFamily="34" charset="0"/>
              </a:rPr>
              <a:t>	***</a:t>
            </a:r>
            <a:r>
              <a:rPr lang="en-US" sz="2400" b="1" i="1" dirty="0" smtClean="0">
                <a:latin typeface="Gill Sans MT" pitchFamily="34" charset="0"/>
              </a:rPr>
              <a:t>This whole time the ant behaves normally</a:t>
            </a:r>
            <a:r>
              <a:rPr lang="en-US" sz="2400" dirty="0" smtClean="0">
                <a:latin typeface="Gill Sans MT" pitchFamily="34" charset="0"/>
              </a:rPr>
              <a:t>.</a:t>
            </a:r>
          </a:p>
          <a:p>
            <a:pPr>
              <a:buFontTx/>
              <a:buChar char="-"/>
            </a:pPr>
            <a:r>
              <a:rPr lang="en-US" sz="2400" b="1" dirty="0" smtClean="0">
                <a:latin typeface="Gill Sans MT" pitchFamily="34" charset="0"/>
              </a:rPr>
              <a:t>24 hours before hatching </a:t>
            </a:r>
            <a:r>
              <a:rPr lang="en-US" sz="2400" dirty="0" smtClean="0">
                <a:latin typeface="Gill Sans MT" pitchFamily="34" charset="0"/>
              </a:rPr>
              <a:t>the </a:t>
            </a:r>
            <a:r>
              <a:rPr lang="en-US" sz="2400" b="1" dirty="0" smtClean="0">
                <a:latin typeface="Gill Sans MT" pitchFamily="34" charset="0"/>
              </a:rPr>
              <a:t>fly takes control of the ant’s mind </a:t>
            </a:r>
            <a:r>
              <a:rPr lang="en-US" sz="2400" dirty="0" smtClean="0">
                <a:latin typeface="Gill Sans MT" pitchFamily="34" charset="0"/>
              </a:rPr>
              <a:t>and </a:t>
            </a:r>
            <a:r>
              <a:rPr lang="en-US" sz="2400" b="1" dirty="0" smtClean="0">
                <a:latin typeface="Gill Sans MT" pitchFamily="34" charset="0"/>
              </a:rPr>
              <a:t>makes it walk to a moist, cool area </a:t>
            </a:r>
            <a:r>
              <a:rPr lang="en-US" sz="2400" dirty="0" smtClean="0">
                <a:latin typeface="Gill Sans MT" pitchFamily="34" charset="0"/>
              </a:rPr>
              <a:t>(usually under leaves).</a:t>
            </a:r>
          </a:p>
          <a:p>
            <a:pPr>
              <a:buFontTx/>
              <a:buChar char="-"/>
            </a:pPr>
            <a:r>
              <a:rPr lang="en-US" sz="2400" dirty="0" smtClean="0">
                <a:latin typeface="Gill Sans MT" pitchFamily="34" charset="0"/>
              </a:rPr>
              <a:t>Then the </a:t>
            </a:r>
            <a:r>
              <a:rPr lang="en-US" sz="2400" b="1" dirty="0" smtClean="0">
                <a:latin typeface="Gill Sans MT" pitchFamily="34" charset="0"/>
              </a:rPr>
              <a:t>fly releases chemicals </a:t>
            </a:r>
            <a:r>
              <a:rPr lang="en-US" sz="2400" dirty="0" smtClean="0">
                <a:latin typeface="Gill Sans MT" pitchFamily="34" charset="0"/>
              </a:rPr>
              <a:t>that </a:t>
            </a:r>
            <a:r>
              <a:rPr lang="en-US" sz="2400" b="1" dirty="0" smtClean="0">
                <a:latin typeface="Gill Sans MT" pitchFamily="34" charset="0"/>
              </a:rPr>
              <a:t>dissolve the ant’s neck </a:t>
            </a:r>
            <a:r>
              <a:rPr lang="en-US" sz="2400" dirty="0" smtClean="0">
                <a:latin typeface="Gill Sans MT" pitchFamily="34" charset="0"/>
              </a:rPr>
              <a:t>membranes to the </a:t>
            </a:r>
            <a:r>
              <a:rPr lang="en-US" sz="2400" b="1" dirty="0" smtClean="0">
                <a:latin typeface="Gill Sans MT" pitchFamily="34" charset="0"/>
              </a:rPr>
              <a:t>head falls off </a:t>
            </a:r>
            <a:r>
              <a:rPr lang="en-US" sz="2400" dirty="0" smtClean="0">
                <a:latin typeface="Gill Sans MT" pitchFamily="34" charset="0"/>
              </a:rPr>
              <a:t>which allows the </a:t>
            </a:r>
            <a:r>
              <a:rPr lang="en-US" sz="2400" b="1" dirty="0" smtClean="0">
                <a:latin typeface="Gill Sans MT" pitchFamily="34" charset="0"/>
              </a:rPr>
              <a:t>fly </a:t>
            </a:r>
            <a:r>
              <a:rPr lang="en-US" sz="2400" dirty="0" smtClean="0">
                <a:latin typeface="Gill Sans MT" pitchFamily="34" charset="0"/>
              </a:rPr>
              <a:t>to safely </a:t>
            </a:r>
            <a:r>
              <a:rPr lang="en-US" sz="2400" b="1" dirty="0" smtClean="0">
                <a:latin typeface="Gill Sans MT" pitchFamily="34" charset="0"/>
              </a:rPr>
              <a:t>hatch out</a:t>
            </a:r>
            <a:r>
              <a:rPr lang="en-US" sz="2400" dirty="0" smtClean="0">
                <a:latin typeface="Gill Sans MT" pitchFamily="34" charset="0"/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6" b="96765" l="7576" r="91818">
                        <a14:foregroundMark x1="42273" y1="11252" x2="32727" y2="11111"/>
                        <a14:foregroundMark x1="49697" y1="10127" x2="58182" y2="6329"/>
                        <a14:foregroundMark x1="58939" y1="6329" x2="64848" y2="8720"/>
                        <a14:foregroundMark x1="32424" y1="11674" x2="27879" y2="15190"/>
                        <a14:foregroundMark x1="75606" y1="94093" x2="74394" y2="89451"/>
                        <a14:foregroundMark x1="76364" y1="92968" x2="75606" y2="849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55" t="4363" r="8545" b="4228"/>
          <a:stretch/>
        </p:blipFill>
        <p:spPr bwMode="auto">
          <a:xfrm rot="735855">
            <a:off x="6929849" y="740634"/>
            <a:ext cx="2244479" cy="261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718509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  <a:solidFill>
            <a:srgbClr val="FF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latin typeface="Jokerman" pitchFamily="82" charset="0"/>
              </a:rPr>
              <a:t>FREAKY FRIDAY</a:t>
            </a:r>
            <a:endParaRPr lang="en-US" dirty="0">
              <a:latin typeface="Jokerman" pitchFamily="82" charset="0"/>
            </a:endParaRP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61722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u="sng" dirty="0" err="1" smtClean="0">
                <a:latin typeface="Gill Sans MT" pitchFamily="34" charset="0"/>
              </a:rPr>
              <a:t>Pearlfish</a:t>
            </a:r>
            <a:r>
              <a:rPr lang="en-US" sz="2400" dirty="0">
                <a:latin typeface="Gill Sans MT" pitchFamily="34" charset="0"/>
              </a:rPr>
              <a:t> (</a:t>
            </a:r>
            <a:r>
              <a:rPr lang="en-US" sz="2400" i="1" dirty="0" err="1" smtClean="0">
                <a:latin typeface="Gill Sans MT" pitchFamily="34" charset="0"/>
              </a:rPr>
              <a:t>Encheliophis</a:t>
            </a:r>
            <a:r>
              <a:rPr lang="en-US" sz="2400" dirty="0" smtClean="0">
                <a:latin typeface="Gill Sans MT" pitchFamily="34" charset="0"/>
              </a:rPr>
              <a:t>)</a:t>
            </a:r>
            <a:endParaRPr lang="en-US" sz="2400" b="1" u="sng" dirty="0" smtClean="0">
              <a:latin typeface="Gill Sans MT" pitchFamily="34" charset="0"/>
            </a:endParaRPr>
          </a:p>
          <a:p>
            <a:pPr>
              <a:buFontTx/>
              <a:buChar char="-"/>
            </a:pPr>
            <a:r>
              <a:rPr lang="en-US" sz="2400" dirty="0" err="1" smtClean="0">
                <a:latin typeface="Gill Sans MT" pitchFamily="34" charset="0"/>
              </a:rPr>
              <a:t>Pearlfish</a:t>
            </a:r>
            <a:r>
              <a:rPr lang="en-US" sz="2400" dirty="0" smtClean="0">
                <a:latin typeface="Gill Sans MT" pitchFamily="34" charset="0"/>
              </a:rPr>
              <a:t> are long, slender fish that</a:t>
            </a:r>
            <a:br>
              <a:rPr lang="en-US" sz="2400" dirty="0" smtClean="0">
                <a:latin typeface="Gill Sans MT" pitchFamily="34" charset="0"/>
              </a:rPr>
            </a:br>
            <a:r>
              <a:rPr lang="en-US" sz="2400" b="1" dirty="0" smtClean="0">
                <a:latin typeface="Gill Sans MT" pitchFamily="34" charset="0"/>
              </a:rPr>
              <a:t>live in every major ocean </a:t>
            </a:r>
            <a:r>
              <a:rPr lang="en-US" sz="2400" dirty="0" smtClean="0">
                <a:latin typeface="Gill Sans MT" pitchFamily="34" charset="0"/>
              </a:rPr>
              <a:t>at depths</a:t>
            </a:r>
            <a:br>
              <a:rPr lang="en-US" sz="2400" dirty="0" smtClean="0">
                <a:latin typeface="Gill Sans MT" pitchFamily="34" charset="0"/>
              </a:rPr>
            </a:br>
            <a:r>
              <a:rPr lang="en-US" sz="2400" b="1" dirty="0" smtClean="0">
                <a:latin typeface="Gill Sans MT" pitchFamily="34" charset="0"/>
              </a:rPr>
              <a:t>near 2,000 m</a:t>
            </a:r>
            <a:r>
              <a:rPr lang="en-US" sz="2400" dirty="0" smtClean="0">
                <a:latin typeface="Gill Sans MT" pitchFamily="34" charset="0"/>
              </a:rPr>
              <a:t> and can </a:t>
            </a:r>
            <a:r>
              <a:rPr lang="en-US" sz="2400" b="1" dirty="0" smtClean="0">
                <a:latin typeface="Gill Sans MT" pitchFamily="34" charset="0"/>
              </a:rPr>
              <a:t>grow to be </a:t>
            </a:r>
            <a:r>
              <a:rPr lang="en-US" sz="2400" dirty="0" smtClean="0">
                <a:latin typeface="Gill Sans MT" pitchFamily="34" charset="0"/>
              </a:rPr>
              <a:t/>
            </a:r>
            <a:br>
              <a:rPr lang="en-US" sz="2400" dirty="0" smtClean="0">
                <a:latin typeface="Gill Sans MT" pitchFamily="34" charset="0"/>
              </a:rPr>
            </a:br>
            <a:r>
              <a:rPr lang="en-US" sz="2400" dirty="0" smtClean="0">
                <a:latin typeface="Gill Sans MT" pitchFamily="34" charset="0"/>
              </a:rPr>
              <a:t>around </a:t>
            </a:r>
            <a:r>
              <a:rPr lang="en-US" sz="2400" b="1" dirty="0" smtClean="0">
                <a:latin typeface="Gill Sans MT" pitchFamily="34" charset="0"/>
              </a:rPr>
              <a:t>20 inches long.</a:t>
            </a:r>
          </a:p>
          <a:p>
            <a:pPr>
              <a:buFontTx/>
              <a:buChar char="-"/>
            </a:pPr>
            <a:r>
              <a:rPr lang="en-US" sz="2400" dirty="0" smtClean="0">
                <a:latin typeface="Gill Sans MT" pitchFamily="34" charset="0"/>
              </a:rPr>
              <a:t>Most </a:t>
            </a:r>
            <a:r>
              <a:rPr lang="en-US" sz="2400" dirty="0" err="1" smtClean="0">
                <a:latin typeface="Gill Sans MT" pitchFamily="34" charset="0"/>
              </a:rPr>
              <a:t>pearlfish</a:t>
            </a:r>
            <a:r>
              <a:rPr lang="en-US" sz="2400" dirty="0" smtClean="0">
                <a:latin typeface="Gill Sans MT" pitchFamily="34" charset="0"/>
              </a:rPr>
              <a:t> live are </a:t>
            </a:r>
            <a:r>
              <a:rPr lang="en-US" sz="2400" b="1" dirty="0" smtClean="0">
                <a:solidFill>
                  <a:srgbClr val="00B050"/>
                </a:solidFill>
                <a:latin typeface="Gill Sans MT" pitchFamily="34" charset="0"/>
              </a:rPr>
              <a:t>commensal</a:t>
            </a:r>
            <a:r>
              <a:rPr lang="en-US" sz="2400" dirty="0" smtClean="0">
                <a:solidFill>
                  <a:srgbClr val="00B050"/>
                </a:solidFill>
                <a:latin typeface="Gill Sans MT" pitchFamily="34" charset="0"/>
              </a:rPr>
              <a:t> </a:t>
            </a:r>
            <a:r>
              <a:rPr lang="en-US" sz="2400" dirty="0" smtClean="0">
                <a:latin typeface="Gill Sans MT" pitchFamily="34" charset="0"/>
              </a:rPr>
              <a:t/>
            </a:r>
            <a:br>
              <a:rPr lang="en-US" sz="2400" dirty="0" smtClean="0">
                <a:latin typeface="Gill Sans MT" pitchFamily="34" charset="0"/>
              </a:rPr>
            </a:br>
            <a:r>
              <a:rPr lang="en-US" sz="2400" dirty="0" smtClean="0">
                <a:latin typeface="Gill Sans MT" pitchFamily="34" charset="0"/>
              </a:rPr>
              <a:t>and </a:t>
            </a:r>
            <a:r>
              <a:rPr lang="en-US" sz="2400" b="1" dirty="0" smtClean="0">
                <a:latin typeface="Gill Sans MT" pitchFamily="34" charset="0"/>
              </a:rPr>
              <a:t>live inside clams</a:t>
            </a:r>
            <a:r>
              <a:rPr lang="en-US" sz="2400" dirty="0" smtClean="0">
                <a:latin typeface="Gill Sans MT" pitchFamily="34" charset="0"/>
              </a:rPr>
              <a:t> (hence </a:t>
            </a:r>
            <a:r>
              <a:rPr lang="en-US" sz="2400" b="1" dirty="0" smtClean="0">
                <a:latin typeface="Gill Sans MT" pitchFamily="34" charset="0"/>
              </a:rPr>
              <a:t>the name pearl</a:t>
            </a:r>
            <a:r>
              <a:rPr lang="en-US" sz="2400" dirty="0" smtClean="0">
                <a:latin typeface="Gill Sans MT" pitchFamily="34" charset="0"/>
              </a:rPr>
              <a:t>), starfish, and sea cucumbers, however </a:t>
            </a:r>
            <a:r>
              <a:rPr lang="en-US" sz="2400" b="1" dirty="0" smtClean="0">
                <a:latin typeface="Gill Sans MT" pitchFamily="34" charset="0"/>
              </a:rPr>
              <a:t>some are </a:t>
            </a:r>
            <a:r>
              <a:rPr lang="en-US" sz="2400" b="1" dirty="0" smtClean="0">
                <a:solidFill>
                  <a:srgbClr val="00B050"/>
                </a:solidFill>
                <a:latin typeface="Gill Sans MT" pitchFamily="34" charset="0"/>
              </a:rPr>
              <a:t>parasitic</a:t>
            </a:r>
            <a:r>
              <a:rPr lang="en-US" sz="2400" dirty="0" smtClean="0">
                <a:latin typeface="Gill Sans MT" pitchFamily="34" charset="0"/>
              </a:rPr>
              <a:t>. </a:t>
            </a:r>
          </a:p>
          <a:p>
            <a:pPr>
              <a:buFontTx/>
              <a:buChar char="-"/>
            </a:pPr>
            <a:r>
              <a:rPr lang="en-US" sz="2400" dirty="0" smtClean="0">
                <a:latin typeface="Gill Sans MT" pitchFamily="34" charset="0"/>
              </a:rPr>
              <a:t>One genus, </a:t>
            </a:r>
            <a:r>
              <a:rPr lang="en-US" sz="2400" i="1" dirty="0" err="1" smtClean="0">
                <a:latin typeface="Gill Sans MT" pitchFamily="34" charset="0"/>
              </a:rPr>
              <a:t>Encheliophis</a:t>
            </a:r>
            <a:r>
              <a:rPr lang="en-US" sz="2400" dirty="0" smtClean="0">
                <a:latin typeface="Gill Sans MT" pitchFamily="34" charset="0"/>
              </a:rPr>
              <a:t>, </a:t>
            </a:r>
            <a:r>
              <a:rPr lang="en-US" sz="2400" b="1" dirty="0" smtClean="0">
                <a:latin typeface="Gill Sans MT" pitchFamily="34" charset="0"/>
              </a:rPr>
              <a:t>invade the anus of bivalves</a:t>
            </a:r>
            <a:r>
              <a:rPr lang="en-US" sz="2400" dirty="0" smtClean="0">
                <a:latin typeface="Gill Sans MT" pitchFamily="34" charset="0"/>
              </a:rPr>
              <a:t> and </a:t>
            </a:r>
            <a:r>
              <a:rPr lang="en-US" sz="2400" b="1" dirty="0" smtClean="0">
                <a:latin typeface="Gill Sans MT" pitchFamily="34" charset="0"/>
              </a:rPr>
              <a:t>echinoderms</a:t>
            </a:r>
            <a:r>
              <a:rPr lang="en-US" sz="2400" dirty="0" smtClean="0">
                <a:latin typeface="Gill Sans MT" pitchFamily="34" charset="0"/>
              </a:rPr>
              <a:t> and </a:t>
            </a:r>
            <a:r>
              <a:rPr lang="en-US" sz="2400" b="1" dirty="0" smtClean="0">
                <a:latin typeface="Gill Sans MT" pitchFamily="34" charset="0"/>
              </a:rPr>
              <a:t>live inside them and mate, or to make more room, eat the reproductive organs of the host.</a:t>
            </a:r>
          </a:p>
          <a:p>
            <a:pPr>
              <a:buFontTx/>
              <a:buChar char="-"/>
            </a:pPr>
            <a:r>
              <a:rPr lang="en-US" sz="2400" dirty="0" smtClean="0">
                <a:latin typeface="Gill Sans MT" pitchFamily="34" charset="0"/>
              </a:rPr>
              <a:t>The reason</a:t>
            </a:r>
            <a:r>
              <a:rPr lang="en-US" sz="2400" b="1" dirty="0" smtClean="0">
                <a:latin typeface="Gill Sans MT" pitchFamily="34" charset="0"/>
              </a:rPr>
              <a:t> these hosts </a:t>
            </a:r>
            <a:r>
              <a:rPr lang="en-US" sz="2400" dirty="0" smtClean="0">
                <a:latin typeface="Gill Sans MT" pitchFamily="34" charset="0"/>
              </a:rPr>
              <a:t>don’t</a:t>
            </a:r>
            <a:r>
              <a:rPr lang="en-US" sz="2400" b="1" dirty="0" smtClean="0">
                <a:latin typeface="Gill Sans MT" pitchFamily="34" charset="0"/>
              </a:rPr>
              <a:t> </a:t>
            </a:r>
            <a:r>
              <a:rPr lang="en-US" sz="2400" dirty="0" smtClean="0">
                <a:latin typeface="Gill Sans MT" pitchFamily="34" charset="0"/>
              </a:rPr>
              <a:t>just</a:t>
            </a:r>
            <a:r>
              <a:rPr lang="en-US" sz="2400" b="1" dirty="0" smtClean="0">
                <a:latin typeface="Gill Sans MT" pitchFamily="34" charset="0"/>
              </a:rPr>
              <a:t> close their anus to prevent invasion is that they are </a:t>
            </a:r>
            <a:r>
              <a:rPr lang="en-US" sz="2400" b="1" dirty="0" smtClean="0">
                <a:solidFill>
                  <a:srgbClr val="00B050"/>
                </a:solidFill>
                <a:latin typeface="Gill Sans MT" pitchFamily="34" charset="0"/>
              </a:rPr>
              <a:t>protostomes</a:t>
            </a:r>
            <a:r>
              <a:rPr lang="en-US" sz="2400" b="1" dirty="0" smtClean="0">
                <a:latin typeface="Gill Sans MT" pitchFamily="34" charset="0"/>
              </a:rPr>
              <a:t>, meaning their anus is also their mouth.</a:t>
            </a:r>
          </a:p>
          <a:p>
            <a:pPr>
              <a:buFontTx/>
              <a:buChar char="-"/>
            </a:pPr>
            <a:r>
              <a:rPr lang="en-US" sz="2400" dirty="0" smtClean="0">
                <a:latin typeface="Gill Sans MT" pitchFamily="34" charset="0"/>
              </a:rPr>
              <a:t>Sea cucumbers have </a:t>
            </a:r>
            <a:r>
              <a:rPr lang="en-US" sz="2400" b="1" dirty="0" smtClean="0">
                <a:latin typeface="Gill Sans MT" pitchFamily="34" charset="0"/>
              </a:rPr>
              <a:t>evolved two </a:t>
            </a:r>
            <a:r>
              <a:rPr lang="en-US" sz="2400" dirty="0" smtClean="0">
                <a:latin typeface="Gill Sans MT" pitchFamily="34" charset="0"/>
              </a:rPr>
              <a:t>neat </a:t>
            </a:r>
            <a:r>
              <a:rPr lang="en-US" sz="2400" b="1" dirty="0" smtClean="0">
                <a:latin typeface="Gill Sans MT" pitchFamily="34" charset="0"/>
              </a:rPr>
              <a:t>defenses</a:t>
            </a:r>
            <a:r>
              <a:rPr lang="en-US" sz="2400" dirty="0" smtClean="0">
                <a:latin typeface="Gill Sans MT" pitchFamily="34" charset="0"/>
              </a:rPr>
              <a:t>: </a:t>
            </a:r>
            <a:r>
              <a:rPr lang="en-US" sz="2400" b="1" dirty="0" smtClean="0">
                <a:latin typeface="Gill Sans MT" pitchFamily="34" charset="0"/>
              </a:rPr>
              <a:t>evisceration and 								 anal teeth.</a:t>
            </a:r>
          </a:p>
          <a:p>
            <a:pPr lvl="3">
              <a:buFontTx/>
              <a:buChar char="-"/>
            </a:pPr>
            <a:r>
              <a:rPr lang="en-US" sz="2400" b="1" i="1" dirty="0" smtClean="0">
                <a:solidFill>
                  <a:srgbClr val="FF0000"/>
                </a:solidFill>
                <a:latin typeface="Gill Sans MT" pitchFamily="34" charset="0"/>
              </a:rPr>
              <a:t>Why would the </a:t>
            </a:r>
            <a:r>
              <a:rPr lang="en-US" sz="2400" b="1" i="1" dirty="0" err="1" smtClean="0">
                <a:solidFill>
                  <a:srgbClr val="FF0000"/>
                </a:solidFill>
                <a:latin typeface="Gill Sans MT" pitchFamily="34" charset="0"/>
              </a:rPr>
              <a:t>pearlfish</a:t>
            </a:r>
            <a:r>
              <a:rPr lang="en-US" sz="2400" b="1" i="1" dirty="0" smtClean="0">
                <a:solidFill>
                  <a:srgbClr val="FF0000"/>
                </a:solidFill>
                <a:latin typeface="Gill Sans MT" pitchFamily="34" charset="0"/>
              </a:rPr>
              <a:t> have evolved this adaptation?</a:t>
            </a:r>
          </a:p>
          <a:p>
            <a:pPr marL="0" indent="0">
              <a:buNone/>
            </a:pPr>
            <a:endParaRPr lang="en-US" b="1" i="1" dirty="0" smtClean="0">
              <a:ln>
                <a:solidFill>
                  <a:schemeClr val="bg1"/>
                </a:solidFill>
              </a:ln>
              <a:solidFill>
                <a:srgbClr val="00B050"/>
              </a:solidFill>
              <a:latin typeface="Gill Sans MT" pitchFamily="34" charset="0"/>
            </a:endParaRPr>
          </a:p>
        </p:txBody>
      </p:sp>
      <p:pic>
        <p:nvPicPr>
          <p:cNvPr id="1029" name="Picture 5" descr="captio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685801"/>
            <a:ext cx="3886198" cy="213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2405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  <a:solidFill>
            <a:srgbClr val="FF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latin typeface="Jokerman" pitchFamily="82" charset="0"/>
              </a:rPr>
              <a:t>FREAKY FRIDAY</a:t>
            </a:r>
            <a:endParaRPr lang="en-US" dirty="0">
              <a:latin typeface="Jokerman" pitchFamily="82" charset="0"/>
            </a:endParaRP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5257800" cy="6172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u="sng" dirty="0" smtClean="0">
                <a:latin typeface="Gill Sans MT" pitchFamily="34" charset="0"/>
                <a:hlinkClick r:id="rId2"/>
              </a:rPr>
              <a:t>Chimeras</a:t>
            </a:r>
            <a:endParaRPr lang="en-US" sz="2400" b="1" u="sng" dirty="0" smtClean="0">
              <a:latin typeface="Gill Sans MT" pitchFamily="34" charset="0"/>
            </a:endParaRPr>
          </a:p>
          <a:p>
            <a:pPr>
              <a:buFontTx/>
              <a:buChar char="-"/>
            </a:pPr>
            <a:r>
              <a:rPr lang="en-US" sz="2400" b="1" dirty="0" smtClean="0">
                <a:latin typeface="Gill Sans MT" pitchFamily="34" charset="0"/>
              </a:rPr>
              <a:t>Chimeras are single organisms made of genetically DIFFERENT cells.</a:t>
            </a:r>
          </a:p>
          <a:p>
            <a:pPr>
              <a:buFontTx/>
              <a:buChar char="-"/>
            </a:pPr>
            <a:r>
              <a:rPr lang="en-US" sz="2400" dirty="0" smtClean="0">
                <a:latin typeface="Gill Sans MT" pitchFamily="34" charset="0"/>
              </a:rPr>
              <a:t>In Greek mythology a chimera was a fire-breathing animal that was part lion, goat, and snake.</a:t>
            </a:r>
          </a:p>
          <a:p>
            <a:pPr>
              <a:buFontTx/>
              <a:buChar char="-"/>
            </a:pPr>
            <a:r>
              <a:rPr lang="en-US" sz="2400" dirty="0" smtClean="0">
                <a:latin typeface="Gill Sans MT" pitchFamily="34" charset="0"/>
              </a:rPr>
              <a:t>A human chimera can occur when </a:t>
            </a:r>
            <a:r>
              <a:rPr lang="en-US" sz="2400" b="1" dirty="0" smtClean="0">
                <a:latin typeface="Gill Sans MT" pitchFamily="34" charset="0"/>
              </a:rPr>
              <a:t>two zygotes fuse together to form one organism.</a:t>
            </a:r>
          </a:p>
          <a:p>
            <a:pPr>
              <a:buFontTx/>
              <a:buChar char="-"/>
            </a:pPr>
            <a:r>
              <a:rPr lang="en-US" sz="2400" dirty="0" smtClean="0">
                <a:latin typeface="Gill Sans MT" pitchFamily="34" charset="0"/>
              </a:rPr>
              <a:t>Some mothers absorb some of their fetus’ cells and become chimeras.</a:t>
            </a:r>
          </a:p>
          <a:p>
            <a:pPr>
              <a:buFontTx/>
              <a:buChar char="-"/>
            </a:pPr>
            <a:r>
              <a:rPr lang="en-US" sz="2400" dirty="0" smtClean="0">
                <a:latin typeface="Gill Sans MT" pitchFamily="34" charset="0"/>
              </a:rPr>
              <a:t>95% of marmosets are chimeras.</a:t>
            </a:r>
          </a:p>
          <a:p>
            <a:pPr>
              <a:buFontTx/>
              <a:buChar char="-"/>
            </a:pPr>
            <a:r>
              <a:rPr lang="en-US" sz="2400" dirty="0" smtClean="0">
                <a:latin typeface="Gill Sans MT" pitchFamily="34" charset="0"/>
              </a:rPr>
              <a:t>Angler fish males attack and are eaten by females to become a chimera.</a:t>
            </a:r>
          </a:p>
          <a:p>
            <a:pPr>
              <a:buFontTx/>
              <a:buChar char="-"/>
            </a:pPr>
            <a:endParaRPr lang="en-US" sz="2400" b="1" i="1" dirty="0" smtClean="0">
              <a:ln>
                <a:solidFill>
                  <a:schemeClr val="bg1"/>
                </a:solidFill>
              </a:ln>
              <a:solidFill>
                <a:srgbClr val="00B050"/>
              </a:solidFill>
              <a:latin typeface="Gill Sans M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4671"/>
          <a:stretch/>
        </p:blipFill>
        <p:spPr>
          <a:xfrm>
            <a:off x="5253061" y="685800"/>
            <a:ext cx="3886200" cy="23702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0517" y="4191000"/>
            <a:ext cx="2423483" cy="2667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7800" y="2971800"/>
            <a:ext cx="3886200" cy="12676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4080" y="4218590"/>
            <a:ext cx="1782985" cy="263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71445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1193</Words>
  <Application>Microsoft Office PowerPoint</Application>
  <PresentationFormat>On-screen Show (4:3)</PresentationFormat>
  <Paragraphs>216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FREAKY FRIDAY</vt:lpstr>
      <vt:lpstr>FREAKY FRIDAY</vt:lpstr>
      <vt:lpstr>FREAKY FRIDAY</vt:lpstr>
      <vt:lpstr>FREAKY FRIDAY</vt:lpstr>
      <vt:lpstr>FREAKY FRIDAY</vt:lpstr>
      <vt:lpstr>FREAKY FRIDAY</vt:lpstr>
      <vt:lpstr>FREAKY FRIDAY</vt:lpstr>
      <vt:lpstr>FREAKY FRIDAY</vt:lpstr>
      <vt:lpstr>FREAKY FRIDAY</vt:lpstr>
      <vt:lpstr>FREAKY FRIDAY</vt:lpstr>
      <vt:lpstr>FREAKY FRIDAY</vt:lpstr>
      <vt:lpstr>FREAKY FRIDAY</vt:lpstr>
      <vt:lpstr>FREAKY FRIDAY</vt:lpstr>
      <vt:lpstr>FREAKY FRIDAY</vt:lpstr>
      <vt:lpstr>FREAKY FRIDAY</vt:lpstr>
      <vt:lpstr>FREAKY FRIDAY</vt:lpstr>
      <vt:lpstr>FREAKY FRIDAY</vt:lpstr>
      <vt:lpstr>FREAKY FRIDAY</vt:lpstr>
      <vt:lpstr>FREAKY FRIDAY</vt:lpstr>
      <vt:lpstr>FREAKY FRIDAY</vt:lpstr>
      <vt:lpstr>FREAKY FRIDAY</vt:lpstr>
      <vt:lpstr>FREAKY FRIDAY</vt:lpstr>
      <vt:lpstr>FREAKY FRIDAY</vt:lpstr>
      <vt:lpstr>FREAKY FRIDAY</vt:lpstr>
      <vt:lpstr>FREAKY FRIDAY</vt:lpstr>
      <vt:lpstr>FREAKY FRIDAY</vt:lpstr>
      <vt:lpstr>My Chemical Friday</vt:lpstr>
    </vt:vector>
  </TitlesOfParts>
  <Company>Olathe District Schools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FREAKY FRIDAY</dc:title>
  <dc:creator>Charles Burton</dc:creator>
  <cp:lastModifiedBy>Charles Burton</cp:lastModifiedBy>
  <cp:revision>4</cp:revision>
  <dcterms:created xsi:type="dcterms:W3CDTF">2014-05-22T13:43:56Z</dcterms:created>
  <dcterms:modified xsi:type="dcterms:W3CDTF">2014-05-22T13:59:27Z</dcterms:modified>
</cp:coreProperties>
</file>