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19" r:id="rId2"/>
    <p:sldId id="332" r:id="rId3"/>
    <p:sldId id="340" r:id="rId4"/>
    <p:sldId id="364" r:id="rId5"/>
    <p:sldId id="365" r:id="rId6"/>
    <p:sldId id="367" r:id="rId7"/>
    <p:sldId id="362" r:id="rId8"/>
    <p:sldId id="331" r:id="rId9"/>
    <p:sldId id="360" r:id="rId10"/>
    <p:sldId id="369" r:id="rId11"/>
    <p:sldId id="333" r:id="rId12"/>
    <p:sldId id="338" r:id="rId13"/>
    <p:sldId id="363" r:id="rId14"/>
    <p:sldId id="334" r:id="rId15"/>
    <p:sldId id="361" r:id="rId16"/>
    <p:sldId id="368" r:id="rId17"/>
    <p:sldId id="366" r:id="rId18"/>
    <p:sldId id="335" r:id="rId19"/>
    <p:sldId id="343" r:id="rId20"/>
    <p:sldId id="336" r:id="rId21"/>
    <p:sldId id="342" r:id="rId22"/>
    <p:sldId id="371" r:id="rId23"/>
    <p:sldId id="345" r:id="rId24"/>
    <p:sldId id="344" r:id="rId25"/>
    <p:sldId id="346" r:id="rId26"/>
    <p:sldId id="347" r:id="rId27"/>
    <p:sldId id="348" r:id="rId28"/>
    <p:sldId id="349" r:id="rId29"/>
    <p:sldId id="357" r:id="rId30"/>
    <p:sldId id="351" r:id="rId31"/>
    <p:sldId id="353" r:id="rId32"/>
    <p:sldId id="354" r:id="rId33"/>
    <p:sldId id="355" r:id="rId34"/>
    <p:sldId id="359" r:id="rId35"/>
    <p:sldId id="370" r:id="rId36"/>
    <p:sldId id="358" r:id="rId37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575" autoAdjust="0"/>
    <p:restoredTop sz="86388" autoAdjust="0"/>
  </p:normalViewPr>
  <p:slideViewPr>
    <p:cSldViewPr>
      <p:cViewPr varScale="1">
        <p:scale>
          <a:sx n="64" d="100"/>
          <a:sy n="64" d="100"/>
        </p:scale>
        <p:origin x="-6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150F5C44-F65F-4F83-A056-809B00B5122D}" type="datetimeFigureOut">
              <a:rPr lang="en-US" smtClean="0"/>
              <a:t>9/13/14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C4969111-E3F8-4F76-844F-14BFC9A57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70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20C3114-8043-4742-8B0D-DD8CC438B2C0}" type="datetimeFigureOut">
              <a:rPr lang="en-US" smtClean="0"/>
              <a:t>9/13/14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A74F19A1-30DB-4C85-8D99-F17E67B6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1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9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62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3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3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7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5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8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8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83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5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000C2-5FAE-4346-8D58-15639588BB33}" type="datetimeFigureOut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AC8B9-6940-4B89-962C-848188D7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2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irie/" TargetMode="External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39" y="5704582"/>
            <a:ext cx="76610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Julie Schwarting (Free State High School) and 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Helen Alexander (University of Kansas)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F:\DCIM\103_PANA\P1030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90" y="2362200"/>
            <a:ext cx="4253310" cy="318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457200"/>
            <a:ext cx="7584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State Prairie: </a:t>
            </a:r>
          </a:p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past, present, and future!</a:t>
            </a:r>
            <a:endParaRPr lang="en-US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4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9-12 at 11.18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6905"/>
            <a:ext cx="5286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3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4257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proposal: create two environments at </a:t>
            </a:r>
          </a:p>
          <a:p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State High School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524000"/>
            <a:ext cx="78031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prairie restoration and community ecology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experiment in an abandoned football field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667000"/>
            <a:ext cx="71416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 startAt="2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prairie demonstration site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next to the prairie restoration/experiment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4928" y="4572000"/>
            <a:ext cx="766947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We were funded!  And soon realized that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we had taken on a very BIG task!   </a:t>
            </a: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3067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2848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history: 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906" y="1143000"/>
            <a:ext cx="81808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Our first goal: A prairie restoration and community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ecology experiment in an abandoned football field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7329" y="4356318"/>
            <a:ext cx="84080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But what kind of experiment?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Details of treatments and design?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Lots of meetings/ideas/plans with KU and Indiana</a:t>
            </a:r>
          </a:p>
          <a:p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University scientists--- changed plan several times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515" y="2362200"/>
            <a:ext cx="83086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Not just a “planting…”…….but a “real experiment” 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that addresses new questions, and provides a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template for other studies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7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1"/>
            <a:ext cx="8229600" cy="1143000"/>
          </a:xfrm>
        </p:spPr>
        <p:txBody>
          <a:bodyPr/>
          <a:lstStyle/>
          <a:p>
            <a:r>
              <a:rPr lang="en-US" dirty="0" smtClean="0"/>
              <a:t>Lots of collaboration and decisions</a:t>
            </a:r>
            <a:endParaRPr lang="en-US" dirty="0"/>
          </a:p>
        </p:txBody>
      </p:sp>
      <p:pic>
        <p:nvPicPr>
          <p:cNvPr id="5" name="Picture 4" descr="picture007 cop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20051" r="4526" b="9607"/>
          <a:stretch/>
        </p:blipFill>
        <p:spPr>
          <a:xfrm>
            <a:off x="1524000" y="1219200"/>
            <a:ext cx="5901609" cy="2842755"/>
          </a:xfrm>
          <a:prstGeom prst="rect">
            <a:avLst/>
          </a:prstGeom>
        </p:spPr>
      </p:pic>
      <p:pic>
        <p:nvPicPr>
          <p:cNvPr id="6" name="Picture 5" descr="100_0200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4741333" cy="2667000"/>
          </a:xfrm>
          <a:prstGeom prst="rect">
            <a:avLst/>
          </a:prstGeom>
        </p:spPr>
      </p:pic>
      <p:pic>
        <p:nvPicPr>
          <p:cNvPr id="7" name="Picture 6" descr="IMG_23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81400"/>
            <a:ext cx="4074357" cy="30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9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lex\AppData\Local\Microsoft\Windows\Temporary Internet Files\Content.Outlook\X2A292R7\fshs_map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" y="0"/>
            <a:ext cx="5198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762000"/>
            <a:ext cx="2820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plan</a:t>
            </a:r>
            <a:endParaRPr lang="en-US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0" y="2514600"/>
            <a:ext cx="321273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use treatments to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ask many questions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Baseline data taken: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soils, insects, plants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6248400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grass species, 20 forb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1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657773"/>
              </p:ext>
            </p:extLst>
          </p:nvPr>
        </p:nvGraphicFramePr>
        <p:xfrm>
          <a:off x="1600200" y="196850"/>
          <a:ext cx="5943600" cy="646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3" imgW="5943600" imgH="6464300" progId="Word.Document.12">
                  <p:embed/>
                </p:oleObj>
              </mc:Choice>
              <mc:Fallback>
                <p:oleObj name="Document" r:id="rId3" imgW="5943600" imgH="6464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196850"/>
                        <a:ext cx="5943600" cy="646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0143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74638"/>
            <a:ext cx="5562600" cy="2239962"/>
          </a:xfrm>
        </p:spPr>
        <p:txBody>
          <a:bodyPr>
            <a:normAutofit/>
          </a:bodyPr>
          <a:lstStyle/>
          <a:p>
            <a:r>
              <a:rPr lang="en-US" dirty="0" smtClean="0"/>
              <a:t>Baseline Plant Survey Late Summer 2013</a:t>
            </a:r>
            <a:br>
              <a:rPr lang="en-US" dirty="0" smtClean="0"/>
            </a:br>
            <a:r>
              <a:rPr lang="en-US" dirty="0" smtClean="0"/>
              <a:t>Alex </a:t>
            </a:r>
            <a:r>
              <a:rPr lang="en-US" dirty="0" err="1" smtClean="0"/>
              <a:t>Bittel</a:t>
            </a:r>
            <a:endParaRPr lang="en-US" dirty="0"/>
          </a:p>
        </p:txBody>
      </p:sp>
      <p:pic>
        <p:nvPicPr>
          <p:cNvPr id="4" name="Content Placeholder 3" descr="Alex in fiel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352800" y="3200400"/>
            <a:ext cx="5319942" cy="2925763"/>
          </a:xfrm>
        </p:spPr>
      </p:pic>
      <p:pic>
        <p:nvPicPr>
          <p:cNvPr id="5" name="Picture 4" descr="100_00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25717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67000" cy="3535362"/>
          </a:xfrm>
        </p:spPr>
        <p:txBody>
          <a:bodyPr/>
          <a:lstStyle/>
          <a:p>
            <a:r>
              <a:rPr lang="en-US" dirty="0" smtClean="0"/>
              <a:t>Fall 2013 Baseline Soil Sample</a:t>
            </a:r>
            <a:endParaRPr lang="en-US" dirty="0"/>
          </a:p>
        </p:txBody>
      </p:sp>
      <p:pic>
        <p:nvPicPr>
          <p:cNvPr id="4" name="Content Placeholder 3" descr="100_007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4130" r="21158" b="1115"/>
          <a:stretch/>
        </p:blipFill>
        <p:spPr>
          <a:xfrm>
            <a:off x="3970801" y="2464200"/>
            <a:ext cx="5205208" cy="4386395"/>
          </a:xfrm>
        </p:spPr>
      </p:pic>
      <p:pic>
        <p:nvPicPr>
          <p:cNvPr id="5" name="Picture 4" descr="100_009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0"/>
            <a:ext cx="4572000" cy="2571750"/>
          </a:xfrm>
          <a:prstGeom prst="rect">
            <a:avLst/>
          </a:prstGeom>
        </p:spPr>
      </p:pic>
      <p:pic>
        <p:nvPicPr>
          <p:cNvPr id="7" name="Picture 6" descr="100_007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2243" r="20947"/>
          <a:stretch/>
        </p:blipFill>
        <p:spPr>
          <a:xfrm>
            <a:off x="5177642" y="14092"/>
            <a:ext cx="3966358" cy="34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lex\Documents\Desktop\Mar292014aerialphotoFSHS\IMAG0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2" y="2228852"/>
            <a:ext cx="3784598" cy="212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1081" y="3897868"/>
            <a:ext cx="159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29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52400"/>
            <a:ext cx="7981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established in fall 2013/</a:t>
            </a:r>
          </a:p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2014: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676400"/>
            <a:ext cx="838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Step 1:  Herbicide to kill the football field grasses (Fall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343400"/>
            <a:ext cx="764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Step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2:  Plant prairie grass seeds across the entire site</a:t>
            </a:r>
            <a:endParaRPr lang="en-US" sz="2400" dirty="0"/>
          </a:p>
        </p:txBody>
      </p:sp>
      <p:pic>
        <p:nvPicPr>
          <p:cNvPr id="8" name="Picture 2" descr="C:\Users\halex\Documents\Desktop\DIGITAL CAMERA\2014\Free State project\Free State spring drilling of grass\P1030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1965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alex\Documents\Desktop\DIGITAL CAMERA\2014\Free State project\Free State spring drilling of grass\P1030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9400" y="10610850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alex\Documents\Desktop\DIGITAL CAMERA\2014\Free State project\Free State spring drilling of grass\P10303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68839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alex\Documents\Desktop\DIGITAL CAMERA\2014\Free State project\Free State spring drilling of grass\P10303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986" y="4849789"/>
            <a:ext cx="2550614" cy="19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4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alex\Documents\Desktop\DIGITAL CAMERA\2014\Free State project\greenhouse april 12 and prep for sowing seeds\P1030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alex\Documents\Desktop\DIGITAL CAMERA\2014\Free State project\Free state spring ghouse and sowing  April 17 and 18 2014\P1030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24384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914400"/>
            <a:ext cx="6450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Step 3:  Forb seeds organized and weighed;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sand added to seed mix to facilitate spreading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35791"/>
            <a:ext cx="75793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interest in outdoor education</a:t>
            </a:r>
          </a:p>
          <a:p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86106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Dedicated outdoor experiences solidifies ecological</a:t>
            </a:r>
          </a:p>
          <a:p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concepts by providing a local framework upon which to test new ideas”</a:t>
            </a:r>
          </a:p>
          <a:p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“With enough exposure to their local environment, </a:t>
            </a:r>
          </a:p>
          <a:p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begin to map their bioregion and understand the ecological and socioeconomic benefits of the natural world”</a:t>
            </a: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Outdoor learning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formal ecological education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looking to the future.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Frontiers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 Ecology and the Environment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9086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Step 4:  Sow forb seeds (non grass herbaceous flowering plants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“wildflowers”) by hand into two of the treatments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C:\Users\halex\Documents\Desktop\DIGITAL CAMERA\2014\Free State project\Free state spring ghouse and sowing  April 17 and 18 2014\P1030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811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3352800"/>
            <a:ext cx="84994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Step 5:  Light raking (back side of the rake) of the entire site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move forb seeds down to the soil surface </a:t>
            </a:r>
          </a:p>
          <a:p>
            <a:endParaRPr lang="en-US" dirty="0"/>
          </a:p>
        </p:txBody>
      </p:sp>
      <p:pic>
        <p:nvPicPr>
          <p:cNvPr id="6" name="Picture 2" descr="C:\Users\halex\Documents\Desktop\DIGITAL CAMERA\2014\Free State project\Free state spring ghouse and sowing  April 17 and 18 2014\P103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20" y="4114800"/>
            <a:ext cx="3383280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15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lex\Documents\Desktop\DIGITAL CAMERA\2014\Free State project\Free state spring ghouse and sowing  April 17 and 18 2014\P1030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81000"/>
            <a:ext cx="5072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Many, many people helped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4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549126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Summer:  As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expected,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site is full of weeds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whose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in the soil)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……….but we also are seeing many prairie plants establish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(have patience!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it will take at least three years before this </a:t>
            </a: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site starts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to resemble a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prairie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/>
          </a:p>
        </p:txBody>
      </p:sp>
      <p:pic>
        <p:nvPicPr>
          <p:cNvPr id="4" name="Picture 2" descr="E:\DCIM\100HDDVR\IMAG0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32" y="2286000"/>
            <a:ext cx="460586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alex\Documents\Desktop\DIGITAL CAMERA\2014\Free State project\Free State summer forbs Billy - Abby  July 4  and July 7 quad\P10306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75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ssets.slate.wvu.edu/resources/1254/1374523784_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7" y="3657600"/>
            <a:ext cx="2387993" cy="31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28600"/>
            <a:ext cx="73148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are using site for studies at</a:t>
            </a:r>
          </a:p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spatial scales</a:t>
            </a:r>
          </a:p>
          <a:p>
            <a:endParaRPr lang="en-US" sz="3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soil microbe </a:t>
            </a:r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</a:p>
          <a:p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bio.indiana.edu/img/app-profiles/pschultz/Schultz_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63" y="3657601"/>
            <a:ext cx="2180593" cy="311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3429000"/>
            <a:ext cx="401904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James Bever and Peggy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Schultz (Indiana University):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experts in this area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Visited KU spring 2014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Peggy initiated a FSHS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 as follow up of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Indiana study</a:t>
            </a:r>
          </a:p>
        </p:txBody>
      </p:sp>
    </p:spTree>
    <p:extLst>
      <p:ext uri="{BB962C8B-B14F-4D97-AF65-F5344CB8AC3E}">
        <p14:creationId xmlns:p14="http://schemas.microsoft.com/office/powerpoint/2010/main" val="282542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30076"/>
            <a:ext cx="76226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 does addition of prairie</a:t>
            </a:r>
          </a:p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affect establishment of plants</a:t>
            </a:r>
          </a:p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restorations?</a:t>
            </a:r>
            <a:endParaRPr lang="en-US" dirty="0"/>
          </a:p>
        </p:txBody>
      </p:sp>
      <p:pic>
        <p:nvPicPr>
          <p:cNvPr id="3" name="Picture 2" descr="https://www.prairiemoon.com/images/D/Echinacea-atrorubens-Reflexed-Coneflower-fl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2206625" cy="16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714" y="6337756"/>
            <a:ext cx="11560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hlinkClick r:id="rId3"/>
              </a:rPr>
              <a:t>www.prairie</a:t>
            </a:r>
            <a:r>
              <a:rPr lang="en-US" sz="800" dirty="0" smtClean="0"/>
              <a:t>moon.com</a:t>
            </a:r>
            <a:endParaRPr lang="en-US" sz="800" dirty="0"/>
          </a:p>
        </p:txBody>
      </p:sp>
      <p:pic>
        <p:nvPicPr>
          <p:cNvPr id="4098" name="Picture 2" descr="http://www.vaplantatlas.org/media/images/plants/originals/Asclepias_syriaca%232026b%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05000"/>
            <a:ext cx="1581150" cy="21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8973" y="3962400"/>
            <a:ext cx="9108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Vaplantatlas.com</a:t>
            </a:r>
            <a:endParaRPr lang="en-US" sz="800" dirty="0"/>
          </a:p>
        </p:txBody>
      </p:sp>
      <p:pic>
        <p:nvPicPr>
          <p:cNvPr id="4100" name="Picture 4" descr="http://www.wildflower.org/image_archive/640x480/PCD2946/PCD2946_IMG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42" y="2537639"/>
            <a:ext cx="2192034" cy="164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75278" y="3074312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Wildflower.org</a:t>
            </a:r>
            <a:endParaRPr lang="en-US" sz="800" dirty="0"/>
          </a:p>
        </p:txBody>
      </p:sp>
      <p:pic>
        <p:nvPicPr>
          <p:cNvPr id="4102" name="Picture 6" descr="Andropogon gerard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1673225" cy="25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83117" y="4572000"/>
            <a:ext cx="9412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Mtcubacenter.org</a:t>
            </a:r>
            <a:endParaRPr lang="en-US" sz="800" dirty="0"/>
          </a:p>
        </p:txBody>
      </p:sp>
      <p:pic>
        <p:nvPicPr>
          <p:cNvPr id="4104" name="Picture 8" descr="http://www.easywildflowers.com/quality/lia.py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52" y="4793931"/>
            <a:ext cx="1818085" cy="14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14088" y="6172200"/>
            <a:ext cx="10631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Easywildflowers.com</a:t>
            </a:r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4202668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Penstemon</a:t>
            </a:r>
            <a:r>
              <a:rPr lang="en-US" i="1" dirty="0"/>
              <a:t> digitalis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1652" y="4114800"/>
            <a:ext cx="163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Asclepias</a:t>
            </a:r>
            <a:r>
              <a:rPr lang="en-US" i="1" dirty="0"/>
              <a:t> </a:t>
            </a:r>
            <a:r>
              <a:rPr lang="en-US" i="1" dirty="0" err="1"/>
              <a:t>syrica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5575" y="6553200"/>
            <a:ext cx="22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Echinacea </a:t>
            </a:r>
            <a:r>
              <a:rPr lang="en-US" i="1" dirty="0" err="1" smtClean="0"/>
              <a:t>atrorubens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06495" y="4724400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Andropogon</a:t>
            </a:r>
            <a:r>
              <a:rPr lang="en-US" i="1" dirty="0"/>
              <a:t> </a:t>
            </a:r>
            <a:r>
              <a:rPr lang="en-US" i="1" dirty="0" err="1" smtClean="0"/>
              <a:t>gerardii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38800" y="6336268"/>
            <a:ext cx="305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i="1" dirty="0" err="1" smtClean="0"/>
              <a:t>Liatris</a:t>
            </a:r>
            <a:r>
              <a:rPr lang="en-US" i="1" dirty="0" smtClean="0"/>
              <a:t> </a:t>
            </a:r>
            <a:r>
              <a:rPr lang="en-US" i="1" dirty="0" err="1"/>
              <a:t>pycnostachya</a:t>
            </a:r>
            <a:r>
              <a:rPr lang="en-US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6597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halex\Documents\Desktop\DIGITAL CAMERA\2014\Free State project\Spring Peggy Schultz study  June 19 2014\P1030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5" y="3446359"/>
            <a:ext cx="4040855" cy="30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7639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Grew plants from seed in KU greenhouse;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seedlings transplanted into small pots that were either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uninoculated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 (sterile field soil) vs. “inoculated”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(sterile field soil with added “live” prairie soil)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362200"/>
            <a:ext cx="64283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Plants then transplanted into Free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State Prairie Restoration Site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(June 19, 20)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C:\Users\halex\Documents\Desktop\DIGITAL CAMERA\2014\Free State project\Spring Peggy Schultz study  June 19 2014\P10306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45" y="3446359"/>
            <a:ext cx="4142455" cy="31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alex\Documents\Desktop\DIGITAL CAMERA\2014\Free State project\Spring Peggy Schultz study  June 19 2014\P1030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233" y="1968282"/>
            <a:ext cx="1797367" cy="13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32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410" y="383262"/>
            <a:ext cx="9178795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now address: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Does prairie soil inoculation have positive or negative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 on the 5 transplanted species?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Does the presence of the transplanted species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with prairie soil alter establishment of the plants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sown from seed?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1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3_PANA\P1030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533400"/>
            <a:ext cx="562365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Over the summer, data recorded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 survival and plant size (height,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number of leaves, and length of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longest leaf)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048000"/>
            <a:ext cx="3274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Planting and field measurements</a:t>
            </a:r>
          </a:p>
          <a:p>
            <a:r>
              <a:rPr lang="en-US" dirty="0" smtClean="0"/>
              <a:t>done by Sara </a:t>
            </a:r>
            <a:r>
              <a:rPr lang="en-US" dirty="0" err="1" smtClean="0"/>
              <a:t>Hettenbach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38400"/>
            <a:ext cx="472440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85320" y="4267200"/>
            <a:ext cx="25325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 far,</a:t>
            </a:r>
          </a:p>
          <a:p>
            <a:r>
              <a:rPr lang="en-US" sz="3600" dirty="0" smtClean="0"/>
              <a:t>plants larger</a:t>
            </a:r>
          </a:p>
          <a:p>
            <a:r>
              <a:rPr lang="en-US" sz="3600" dirty="0" smtClean="0"/>
              <a:t>in sterile soil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268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4920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AP Environmental Science students took data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2014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:\DCIM\103_PANA\P1030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94235"/>
            <a:ext cx="3034748" cy="22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3_PANA\P1030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005" y="1733550"/>
            <a:ext cx="50038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CIM\103_PANA\P10309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8" y="38862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80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569" y="558225"/>
            <a:ext cx="826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 that we also created a second site: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524000"/>
            <a:ext cx="78031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prairie restoration and community ecology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 in an abandoned football field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3664" y="2667000"/>
            <a:ext cx="7297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 startAt="2"/>
            </a:pP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prairie demonstration site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next to the prairie restoration/experiment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285" y="4343400"/>
            <a:ext cx="885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Goal:  “instant” prairie – education and outreach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85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0"/>
            <a:ext cx="915186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how does one actually DO this at a high school?</a:t>
            </a:r>
          </a:p>
          <a:p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 are learning…….this last year students at Free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State High School have been actively involved in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prairie restoration</a:t>
            </a:r>
          </a:p>
          <a:p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this develop?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Julie’s vision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58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alex\Documents\Desktop\DIGITAL CAMERA\2014\Free State project\Free State Elliott at high school\P1030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halex\Documents\Desktop\DIGITAL CAMERA\2014\Free State project\Free State Elliott at high school\P1030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0045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762000"/>
            <a:ext cx="860524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Prairie seed collections with FSHS and KU classes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(Fall 2013); other seed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Step 2:  Elliott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Duemler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(Applied Ecological Services) taught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how to prepare seed for germination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082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alex\Documents\Desktop\DIGITAL CAMERA\2014\Free State project\Free State spring greenhouse\P1030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alex\Documents\Desktop\DIGITAL CAMERA\2014\Free State project\greenhouse april 12 and prep for sowing seeds\P1030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1336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609600"/>
            <a:ext cx="6277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Step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3:  Growing plants in the greenhouse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0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lex\AppData\Local\Temp\IMG_5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431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alex\AppData\Local\Temp\IMG_5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5325" y="1304926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9685" y="769203"/>
            <a:ext cx="3691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Step 4:   Transplanting at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field site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6248400"/>
            <a:ext cx="308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grass species, 33 forb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29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alex\Documents\Desktop\DIGITAL CAMERA\2014\Free State project\Free State summer forbs Billy - Abby  July 4  and July 7 quad\P10306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91" y="537865"/>
            <a:ext cx="3603109" cy="270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3583" y="685800"/>
            <a:ext cx="15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July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0753" y="76200"/>
            <a:ext cx="8463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Step 5:  Weeding and mulching  (all are welcome to join us!)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F:\DCIM\103_PANA\P1030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0995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365760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 17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91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4964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and future plans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762000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Free State design and shop classes weld informational signs and build shelter, art students paint shed, journalism students publish plant guide online, develop Free State Prairie website</a:t>
            </a:r>
          </a:p>
        </p:txBody>
      </p:sp>
      <p:pic>
        <p:nvPicPr>
          <p:cNvPr id="4" name="Picture 3" descr="IMG_63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3609669" cy="4812892"/>
          </a:xfrm>
          <a:prstGeom prst="rect">
            <a:avLst/>
          </a:prstGeom>
        </p:spPr>
      </p:pic>
      <p:pic>
        <p:nvPicPr>
          <p:cNvPr id="6" name="Picture 5" descr="IMG_63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28800"/>
            <a:ext cx="4114800" cy="308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50292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Bluebird houses</a:t>
            </a:r>
          </a:p>
          <a:p>
            <a:r>
              <a:rPr lang="en-US" sz="2000" dirty="0" smtClean="0">
                <a:latin typeface="Arial"/>
                <a:cs typeface="Arial"/>
              </a:rPr>
              <a:t>Ground nesting bee boxes</a:t>
            </a:r>
          </a:p>
          <a:p>
            <a:r>
              <a:rPr lang="en-US" sz="2000" dirty="0" smtClean="0">
                <a:latin typeface="Arial"/>
                <a:cs typeface="Arial"/>
              </a:rPr>
              <a:t>Small mammal track tubes</a:t>
            </a:r>
          </a:p>
          <a:p>
            <a:r>
              <a:rPr lang="en-US" sz="2000" dirty="0" smtClean="0">
                <a:latin typeface="Arial"/>
                <a:cs typeface="Arial"/>
              </a:rPr>
              <a:t>Endless possibilities!</a:t>
            </a:r>
          </a:p>
        </p:txBody>
      </p:sp>
    </p:spTree>
    <p:extLst>
      <p:ext uri="{BB962C8B-B14F-4D97-AF65-F5344CB8AC3E}">
        <p14:creationId xmlns:p14="http://schemas.microsoft.com/office/powerpoint/2010/main" val="223025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Ongoing KU collaboration and outreach to middle/elementary schools!</a:t>
            </a:r>
            <a:endParaRPr lang="en-US" dirty="0"/>
          </a:p>
        </p:txBody>
      </p:sp>
      <p:pic>
        <p:nvPicPr>
          <p:cNvPr id="4" name="Content Placeholder 3" descr="IMG_648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13330"/>
          <a:stretch>
            <a:fillRect/>
          </a:stretch>
        </p:blipFill>
        <p:spPr>
          <a:xfrm>
            <a:off x="457200" y="21336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012130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Elizabeth Schultz Environmental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Applied Ecological Services, Inc.  (Elliott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Duemler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Kansas Department of Wildlife, Parks, and Tourism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(Brad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Rueschoff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Douglas County Conservation District (Jim Weaver)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Kansas Biological Survey and the University of Kansas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Field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(many people, especially Kelly Kindscher)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Lawrence Public Schools (many people)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Kansas (many people)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Indiana University (Peggy Schultz)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Grassland Heritage Foundation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Many, many community volunteers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8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potential!</a:t>
            </a:r>
            <a:endParaRPr lang="en-US" dirty="0"/>
          </a:p>
        </p:txBody>
      </p:sp>
      <p:pic>
        <p:nvPicPr>
          <p:cNvPr id="4" name="Content Placeholder 3" descr="100_0212 cop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590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May 2013 Baseline Insect Survey</a:t>
            </a:r>
            <a:br>
              <a:rPr lang="en-US" dirty="0" smtClean="0"/>
            </a:br>
            <a:r>
              <a:rPr lang="en-US" dirty="0" smtClean="0"/>
              <a:t>with Zach </a:t>
            </a:r>
            <a:r>
              <a:rPr lang="en-US" dirty="0" err="1" smtClean="0"/>
              <a:t>Falin</a:t>
            </a:r>
            <a:r>
              <a:rPr lang="en-US" dirty="0" smtClean="0"/>
              <a:t>, KU Biodiversity Institute</a:t>
            </a:r>
            <a:endParaRPr lang="en-US" dirty="0"/>
          </a:p>
        </p:txBody>
      </p:sp>
      <p:pic>
        <p:nvPicPr>
          <p:cNvPr id="6" name="Picture 5" descr="IMG_166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94581"/>
            <a:ext cx="2209800" cy="2946400"/>
          </a:xfrm>
          <a:prstGeom prst="rect">
            <a:avLst/>
          </a:prstGeom>
        </p:spPr>
      </p:pic>
      <p:pic>
        <p:nvPicPr>
          <p:cNvPr id="7" name="Picture 6" descr="IMG_16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1600200"/>
            <a:ext cx="2514600" cy="3352800"/>
          </a:xfrm>
          <a:prstGeom prst="rect">
            <a:avLst/>
          </a:prstGeom>
        </p:spPr>
      </p:pic>
      <p:pic>
        <p:nvPicPr>
          <p:cNvPr id="8" name="Picture 7" descr="IMG_16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947422"/>
            <a:ext cx="3886200" cy="2914650"/>
          </a:xfrm>
          <a:prstGeom prst="rect">
            <a:avLst/>
          </a:prstGeom>
        </p:spPr>
      </p:pic>
      <p:pic>
        <p:nvPicPr>
          <p:cNvPr id="10" name="Content Placeholder 3" descr="100_0307 crop.jpg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258" b="1120"/>
          <a:stretch/>
        </p:blipFill>
        <p:spPr>
          <a:xfrm>
            <a:off x="864744" y="1499607"/>
            <a:ext cx="4545455" cy="2790259"/>
          </a:xfrm>
        </p:spPr>
      </p:pic>
    </p:spTree>
    <p:extLst>
      <p:ext uri="{BB962C8B-B14F-4D97-AF65-F5344CB8AC3E}">
        <p14:creationId xmlns:p14="http://schemas.microsoft.com/office/powerpoint/2010/main" val="293348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two days we collected 226 specimens representing approximately 93 species of insects in six orders (not counting flies)!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4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0"/>
            <a:ext cx="8905002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the restoration project develop?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Julie’s vision; Helen’s conservation biology seminar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Funding from Elizabeth Schultz Environmental Fund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and other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agencies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Expertise, help, and enthusiasm from many, many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people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9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28600"/>
            <a:ext cx="82836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a grant helps focus one’s goals:</a:t>
            </a:r>
          </a:p>
          <a:p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addressed 5 problems in our application: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155" y="2133600"/>
            <a:ext cx="6684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 Loss of native vegetation in Douglas County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630269"/>
            <a:ext cx="7489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are raising a generation of children with little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exposure to the natural world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(but hard for teachers to take children on field trips)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962400"/>
            <a:ext cx="7992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are generally unaware of the prairie heritage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of Kansas.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876800"/>
            <a:ext cx="8114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4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“Inquiry based” education essential for students to learn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problem solving and the essence of science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867400"/>
            <a:ext cx="7082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5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K-12 teachers and KU researchers rarely have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opportunity to collaborate.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1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62000"/>
            <a:ext cx="8648521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considering </a:t>
            </a:r>
          </a:p>
          <a:p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Science Standards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HS-LS-2A-C 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Interdependent relationships in ecosystems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Ecosystems dynamics, functioning, and resilience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Cycles of matter and energy transfer in ecosystems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36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1146</Words>
  <Application>Microsoft Macintosh PowerPoint</Application>
  <PresentationFormat>On-screen Show (4:3)</PresentationFormat>
  <Paragraphs>215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Document</vt:lpstr>
      <vt:lpstr>PowerPoint Presentation</vt:lpstr>
      <vt:lpstr>PowerPoint Presentation</vt:lpstr>
      <vt:lpstr>PowerPoint Presentation</vt:lpstr>
      <vt:lpstr>What potential!</vt:lpstr>
      <vt:lpstr>May 2013 Baseline Insect Survey with Zach Falin, KU Biodiversity Institute</vt:lpstr>
      <vt:lpstr>Results: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Lots of collaboration and decisions</vt:lpstr>
      <vt:lpstr>PowerPoint Presentation</vt:lpstr>
      <vt:lpstr>PowerPoint Presentation</vt:lpstr>
      <vt:lpstr>Baseline Plant Survey Late Summer 2013 Alex Bittel</vt:lpstr>
      <vt:lpstr>Fall 2013 Baseline Soil Sample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Ongoing KU collaboration and outreach to middle/elementary schools!</vt:lpstr>
      <vt:lpstr>PowerPoint Presentation</vt:lpstr>
    </vt:vector>
  </TitlesOfParts>
  <Company>University of Kansas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halex</dc:creator>
  <cp:lastModifiedBy>Julie Schwarting</cp:lastModifiedBy>
  <cp:revision>96</cp:revision>
  <cp:lastPrinted>2014-09-07T01:58:10Z</cp:lastPrinted>
  <dcterms:created xsi:type="dcterms:W3CDTF">2014-08-28T11:58:00Z</dcterms:created>
  <dcterms:modified xsi:type="dcterms:W3CDTF">2014-09-13T18:42:40Z</dcterms:modified>
</cp:coreProperties>
</file>