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9/10/2015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9/10/2015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9/10/2015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9/10/2015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9/10/2015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9/10/2015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9/10/2015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Going </a:t>
            </a:r>
            <a:r>
              <a:rPr lang="en-US" dirty="0" err="1" smtClean="0"/>
              <a:t>Gradeless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Kelly Kluthe</a:t>
            </a:r>
          </a:p>
          <a:p>
            <a:r>
              <a:rPr lang="en-US" dirty="0" smtClean="0"/>
              <a:t>Wyandotte High School, Kansas City, 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gradeless</a:t>
            </a:r>
            <a:r>
              <a:rPr lang="en-US" dirty="0" smtClean="0"/>
              <a:t> classroom?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</a:t>
            </a:r>
            <a:r>
              <a:rPr lang="en-US" dirty="0" err="1" smtClean="0"/>
              <a:t>gradeless</a:t>
            </a:r>
            <a:r>
              <a:rPr lang="en-US" dirty="0" smtClean="0"/>
              <a:t> classroom” essentially takes standards-based grading, but doesn’t assign a percentage or letter grade to student performance</a:t>
            </a:r>
          </a:p>
          <a:p>
            <a:r>
              <a:rPr lang="en-US" dirty="0" smtClean="0"/>
              <a:t>Students are given feedback on their work and are allowed to re-do assignments and retake tests until mastery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13" y="3432035"/>
            <a:ext cx="6090605" cy="342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9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</a:t>
            </a:r>
            <a:r>
              <a:rPr lang="en-US" dirty="0" err="1" smtClean="0"/>
              <a:t>gradeless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Shifts focus from student compliance to student learning</a:t>
            </a:r>
          </a:p>
          <a:p>
            <a:r>
              <a:rPr lang="en-US" dirty="0" smtClean="0"/>
              <a:t>Takes stress off of students to achieve a certain letter grade</a:t>
            </a:r>
          </a:p>
          <a:p>
            <a:r>
              <a:rPr lang="en-US" dirty="0" smtClean="0"/>
              <a:t>Fewer students come to me asking “What can I do for extra credit”, or “What do I need to do to receive a C?”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11" y="3698059"/>
            <a:ext cx="5373111" cy="30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7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</a:t>
            </a:r>
            <a:r>
              <a:rPr lang="en-US" dirty="0" err="1" smtClean="0"/>
              <a:t>gradeless</a:t>
            </a:r>
            <a:r>
              <a:rPr lang="en-US" dirty="0" smtClean="0"/>
              <a:t> classroom look like?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gradebook:</a:t>
            </a:r>
          </a:p>
          <a:p>
            <a:pPr lvl="1"/>
            <a:r>
              <a:rPr lang="en-US" dirty="0" smtClean="0"/>
              <a:t>I use my gradebook to keep track of what assignments students turn in</a:t>
            </a:r>
          </a:p>
          <a:p>
            <a:pPr lvl="1"/>
            <a:r>
              <a:rPr lang="en-US" dirty="0" smtClean="0"/>
              <a:t>On shorter practice assignments, students receive a C (complete), I (incomplete), or M (missing). </a:t>
            </a:r>
          </a:p>
          <a:p>
            <a:pPr lvl="1"/>
            <a:r>
              <a:rPr lang="en-US" dirty="0" smtClean="0"/>
              <a:t>On labs and larger assignments students receive a 0-4 rating with feedback (more on this later)</a:t>
            </a:r>
          </a:p>
          <a:p>
            <a:r>
              <a:rPr lang="en-US" dirty="0" smtClean="0"/>
              <a:t>Student reflection: </a:t>
            </a:r>
          </a:p>
          <a:p>
            <a:pPr lvl="1"/>
            <a:r>
              <a:rPr lang="en-US" dirty="0" smtClean="0"/>
              <a:t>1-2 times a week, students write reflections in their lab notebooks (what are the main ideas, why is this important, how confident are you in your learning?)</a:t>
            </a:r>
          </a:p>
          <a:p>
            <a:pPr lvl="1"/>
            <a:r>
              <a:rPr lang="en-US" dirty="0" smtClean="0"/>
              <a:t>Students keep their completed work in folders to document their mastery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0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Scales and Feedback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718664"/>
              </p:ext>
            </p:extLst>
          </p:nvPr>
        </p:nvGraphicFramePr>
        <p:xfrm>
          <a:off x="1440382" y="1987176"/>
          <a:ext cx="9613338" cy="467257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54526"/>
                <a:gridCol w="7858812"/>
              </a:tblGrid>
              <a:tr h="35356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Assignment Evaluation Scale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48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4.0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 know it even better than my teacher taught me.</a:t>
                      </a:r>
                      <a:endParaRPr lang="en-US" sz="18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Shows above and beyond understanding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I can teach somebody else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I made no mistakes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97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3.0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 know it just the way my teacher taught me.</a:t>
                      </a:r>
                      <a:endParaRPr lang="en-US" sz="18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I met the objectives of the lesson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I can do this on my own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97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2.0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 know some of the simpler stuff, but can’t do the harder parts.</a:t>
                      </a:r>
                      <a:endParaRPr lang="en-US" sz="18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I know vocabulary and can show basic skills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I need more practice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97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1.0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With some help, I will be able to do this.</a:t>
                      </a:r>
                      <a:endParaRPr lang="en-US" sz="18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I need more practice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I don’t understand this yet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8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Even with help, I can’t do this, or I didn’t turn in my work.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I didn’t try to use Literacy Strategies to decode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34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Scales and Feedback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279525" y="2690336"/>
          <a:ext cx="9629776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2407444"/>
                <a:gridCol w="2407444"/>
                <a:gridCol w="2407444"/>
                <a:gridCol w="2407444"/>
              </a:tblGrid>
              <a:tr h="24384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0      1      2      3      4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0      1      2      3      4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Evidence of Learning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Areas of Concern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Evidence of Learning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Areas of Concern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7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Student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Tests are differentiated based on student skill level</a:t>
            </a:r>
          </a:p>
          <a:p>
            <a:pPr lvl="1"/>
            <a:r>
              <a:rPr lang="en-US" dirty="0" smtClean="0"/>
              <a:t>Level 2, Level 3, and Level 4 tests are offered</a:t>
            </a:r>
          </a:p>
          <a:p>
            <a:pPr lvl="2"/>
            <a:r>
              <a:rPr lang="en-US" dirty="0" smtClean="0"/>
              <a:t>Level 2 – Basic skills, vocabulary</a:t>
            </a:r>
          </a:p>
          <a:p>
            <a:pPr lvl="2"/>
            <a:r>
              <a:rPr lang="en-US" dirty="0" smtClean="0"/>
              <a:t>Level 3 – Application</a:t>
            </a:r>
          </a:p>
          <a:p>
            <a:pPr lvl="2"/>
            <a:r>
              <a:rPr lang="en-US" dirty="0" smtClean="0"/>
              <a:t>Level 4 – Open-written response</a:t>
            </a:r>
          </a:p>
          <a:p>
            <a:r>
              <a:rPr lang="en-US" dirty="0" smtClean="0"/>
              <a:t>Students are allowed to test at the level they are comfortable at</a:t>
            </a:r>
          </a:p>
          <a:p>
            <a:r>
              <a:rPr lang="en-US" dirty="0" smtClean="0"/>
              <a:t>Students may stay after school to retake a test at a different level</a:t>
            </a:r>
          </a:p>
          <a:p>
            <a:r>
              <a:rPr lang="en-US" dirty="0" smtClean="0"/>
              <a:t>For more: Talk to Steve Young at Olathe East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23" y="1429761"/>
            <a:ext cx="4521651" cy="25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9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</a:t>
            </a:r>
            <a:r>
              <a:rPr lang="en-US" dirty="0" err="1" smtClean="0"/>
              <a:t>gradeless</a:t>
            </a:r>
            <a:r>
              <a:rPr lang="en-US" dirty="0" smtClean="0"/>
              <a:t> classroom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am, however, still required to submit letter grades for progress reports</a:t>
            </a:r>
          </a:p>
          <a:p>
            <a:r>
              <a:rPr lang="en-US" dirty="0" smtClean="0"/>
              <a:t>Before submitting grades, I hold a short conference with each student individually to determine which letter grade they think they deserve</a:t>
            </a:r>
          </a:p>
          <a:p>
            <a:pPr lvl="1"/>
            <a:r>
              <a:rPr lang="en-US" dirty="0" smtClean="0"/>
              <a:t>Students much provide evidence to back up their claim</a:t>
            </a:r>
            <a:endParaRPr lang="en-US" dirty="0"/>
          </a:p>
          <a:p>
            <a:r>
              <a:rPr lang="en-US" dirty="0" smtClean="0"/>
              <a:t>I hide percentages from students and parents in my gradebook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82" y="4296870"/>
            <a:ext cx="4553118" cy="25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8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took a while to trust me and are still learning the system</a:t>
            </a:r>
          </a:p>
          <a:p>
            <a:r>
              <a:rPr lang="en-US" dirty="0" smtClean="0"/>
              <a:t>Our first test and conference went well</a:t>
            </a:r>
          </a:p>
          <a:p>
            <a:pPr lvl="1"/>
            <a:r>
              <a:rPr lang="en-US" dirty="0" smtClean="0"/>
              <a:t>Most students attempted level 2 or level 3 tests, many were successful</a:t>
            </a:r>
          </a:p>
          <a:p>
            <a:pPr lvl="1"/>
            <a:r>
              <a:rPr lang="en-US" dirty="0" smtClean="0"/>
              <a:t>Students are planning to come in after school to try different levels</a:t>
            </a:r>
          </a:p>
          <a:p>
            <a:pPr lvl="1"/>
            <a:r>
              <a:rPr lang="en-US" dirty="0" smtClean="0"/>
              <a:t>My grade recommendation and the student recommendation was almost identical every time</a:t>
            </a:r>
          </a:p>
          <a:p>
            <a:r>
              <a:rPr lang="en-US" dirty="0" smtClean="0"/>
              <a:t>I need a better way to manage student progress in the gradebook</a:t>
            </a:r>
          </a:p>
          <a:p>
            <a:pPr lvl="1"/>
            <a:r>
              <a:rPr lang="en-US" dirty="0" smtClean="0"/>
              <a:t>Current method hurts athlete eligibility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772" y="4248319"/>
            <a:ext cx="1467946" cy="260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590</Words>
  <Application>Microsoft Office PowerPoint</Application>
  <PresentationFormat>Widescreen</PresentationFormat>
  <Paragraphs>101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Cambria</vt:lpstr>
      <vt:lpstr>MS Mincho</vt:lpstr>
      <vt:lpstr>Symbol</vt:lpstr>
      <vt:lpstr>Times New Roman</vt:lpstr>
      <vt:lpstr>Wingdings</vt:lpstr>
      <vt:lpstr>Education 16x9</vt:lpstr>
      <vt:lpstr>Going Gradeless</vt:lpstr>
      <vt:lpstr>What is a gradeless classroom?</vt:lpstr>
      <vt:lpstr>Why go gradeless?</vt:lpstr>
      <vt:lpstr>What does a gradeless classroom look like? </vt:lpstr>
      <vt:lpstr>Scales and Feedback</vt:lpstr>
      <vt:lpstr>Scales and Feedback</vt:lpstr>
      <vt:lpstr>Assessment of Student Knowledge</vt:lpstr>
      <vt:lpstr>Making a gradeless classroom work</vt:lpstr>
      <vt:lpstr>Thoughts so far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2015-09-10T23:07:50Z</dcterms:created>
  <dcterms:modified xsi:type="dcterms:W3CDTF">2015-09-11T00:27:24Z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